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655"/>
  </p:normalViewPr>
  <p:slideViewPr>
    <p:cSldViewPr snapToGrid="0" snapToObjects="1">
      <p:cViewPr varScale="1">
        <p:scale>
          <a:sx n="84" d="100"/>
          <a:sy n="84" d="100"/>
        </p:scale>
        <p:origin x="18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EC5EE7-007F-FD41-941B-52ACBCF2D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43F1780-095C-D449-B7D0-7466709BB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6184F98-4673-6045-862D-EED42D8C9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3B8-6E72-DB4D-A73B-ABA7FFCC40D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01CAD6-D7E7-D443-8924-8AE40152E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5885187-5042-A847-ACAE-892E38E9C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FD88-4BB3-1D45-985B-31184A3B8A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153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1651CA-05CC-704B-B0AC-2CB6FA7F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C938D88-C237-DA4D-8D8C-992982216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836388-C0C0-5942-AE35-B6C7FCD9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3B8-6E72-DB4D-A73B-ABA7FFCC40D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A185E1-8D1E-C34C-9F18-D79C494F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CC493E-1A8E-3747-B613-4DFC89195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FD88-4BB3-1D45-985B-31184A3B8A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00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5F4C7A4-A48B-5241-AF8C-9EA08214E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5B497C6-C256-3B41-84D4-6A000768E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551616-A1BD-314E-92AD-C5293F1EC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3B8-6E72-DB4D-A73B-ABA7FFCC40D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CF5C0C-685B-3447-8712-ABD5D3134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F2F4B42-6380-9E41-9916-B0EF2609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FD88-4BB3-1D45-985B-31184A3B8A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84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1464EC-781C-9743-BC8B-94529ADB7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E66D52-A641-A54C-ABC4-A3C9DBCD5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966667-44ED-EB4B-BB68-302C83D4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3B8-6E72-DB4D-A73B-ABA7FFCC40D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0A9A3A-51AD-FF40-A61D-D4AEB521C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8D3F0D-A870-A645-A9BA-E8EAC2D5E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FD88-4BB3-1D45-985B-31184A3B8A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34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DD6457-85ED-E142-920E-28D7E2D73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3E69640-06D3-4440-AE45-7D856B63C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81AAAA-5AFF-6A40-B3F7-9D711C1C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3B8-6E72-DB4D-A73B-ABA7FFCC40D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C56FF0-4F44-8346-ABAD-A23A787C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642F63-DFFA-AD4E-B57E-0DA8D02E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FD88-4BB3-1D45-985B-31184A3B8A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043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C318EC-64F8-3A43-A3BC-FE99E4D3D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139EF4-77D7-7042-8197-90EE8FA64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9CFE1C9-D6DC-FC44-A418-9BA77AC02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AAEFFD9-3566-5743-8BDC-76417645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3B8-6E72-DB4D-A73B-ABA7FFCC40D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C56BF5-C004-0445-A4C3-FB11A523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D5535C9-B1DD-C745-85D0-13D47CE29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FD88-4BB3-1D45-985B-31184A3B8A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279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C6AF97-0566-1849-99B7-0D3E9296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DBF3432-C218-FD40-90A7-77455CE72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3065ED-AA2D-124D-809B-7244B49B5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DCC513C-1C0A-244F-9C96-B9529687D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0C87733-4A60-CB41-A68A-45FF4C60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16A44A-F145-9548-9F45-95B7E44C1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3B8-6E72-DB4D-A73B-ABA7FFCC40D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795BCAC-0F9A-5849-B926-59F30572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2306DC7-ADAA-D64F-9B38-43C71E2A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FD88-4BB3-1D45-985B-31184A3B8A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77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79C85B-8272-E846-A850-00706829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AA2A81D-ACB6-EB48-AC7A-32CBD634E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3B8-6E72-DB4D-A73B-ABA7FFCC40D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09969D5-B4F8-B548-A5F3-E6814B25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AF4F963-675A-9D4A-9485-E39A4B37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FD88-4BB3-1D45-985B-31184A3B8A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28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88A01F1-2B7B-BA49-862D-A4FBA671B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3B8-6E72-DB4D-A73B-ABA7FFCC40D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15EFFA9-3D88-EF4B-A740-53A3F87F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7F89489-B439-D244-AC14-C1FC06875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FD88-4BB3-1D45-985B-31184A3B8A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06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81138-5E63-2646-B32C-ED6AD3743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E0FCB0-BC01-8246-A49E-D1E33E098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4896FA7-4F75-D041-803D-FD57FA192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7069AB-EA23-E349-85AF-27BF4438F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3B8-6E72-DB4D-A73B-ABA7FFCC40D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335DBA2-9CB5-1644-9AFD-8D7510E3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D90CA7-1D71-3146-B546-EFE66791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FD88-4BB3-1D45-985B-31184A3B8A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94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374693-81FD-664B-8AD6-33B91B394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9D26938-D0CD-2945-AD3E-BEF11BAD6E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CD52852-379A-2C46-BA9C-5A017853C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7123720-CA89-9141-AE4B-C1ACAF6F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3B8-6E72-DB4D-A73B-ABA7FFCC40D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2E230CB-0701-0346-AFD8-D5845EF3A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EC8184B-C7DC-C14B-A8E5-D7155E365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FD88-4BB3-1D45-985B-31184A3B8A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55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328340A-0D37-9349-81BD-BBEC015F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EFA617C-7B8D-4B48-AF11-146575B5A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DA341B-B2CF-9945-A271-93211BC9F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B23B8-6E72-DB4D-A73B-ABA7FFCC40D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16FAA0-339B-BE40-8534-9B780252D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5468C0-A003-9847-931C-1D43FE55F0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2FD88-4BB3-1D45-985B-31184A3B8A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628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220B474-DD77-3940-A949-3E3D50DA4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endParaRPr lang="pl-PL">
              <a:solidFill>
                <a:schemeClr val="bg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42F410-927E-C141-9A2D-B23CCD973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2164" y="1514901"/>
            <a:ext cx="4940194" cy="4383856"/>
          </a:xfrm>
        </p:spPr>
        <p:txBody>
          <a:bodyPr anchor="t">
            <a:normAutofit fontScale="92500" lnSpcReduction="10000"/>
          </a:bodyPr>
          <a:lstStyle/>
          <a:p>
            <a:pPr algn="l"/>
            <a:r>
              <a:rPr lang="pl-PL" sz="2800" dirty="0">
                <a:solidFill>
                  <a:schemeClr val="bg1"/>
                </a:solidFill>
              </a:rPr>
              <a:t> Osiem pionowych </a:t>
            </a:r>
            <a:r>
              <a:rPr lang="pl-PL" sz="2800" dirty="0" err="1">
                <a:solidFill>
                  <a:schemeClr val="bg1"/>
                </a:solidFill>
              </a:rPr>
              <a:t>szeregów</a:t>
            </a:r>
            <a:r>
              <a:rPr lang="pl-PL" sz="2800" dirty="0">
                <a:solidFill>
                  <a:schemeClr val="bg1"/>
                </a:solidFill>
              </a:rPr>
              <a:t> </a:t>
            </a:r>
            <a:r>
              <a:rPr lang="pl-PL" sz="2800" dirty="0" err="1">
                <a:solidFill>
                  <a:schemeClr val="bg1"/>
                </a:solidFill>
              </a:rPr>
              <a:t>pól</a:t>
            </a:r>
            <a:r>
              <a:rPr lang="pl-PL" sz="2800" dirty="0">
                <a:solidFill>
                  <a:schemeClr val="bg1"/>
                </a:solidFill>
              </a:rPr>
              <a:t> (kolumn), </a:t>
            </a:r>
            <a:r>
              <a:rPr lang="pl-PL" sz="2800" dirty="0" err="1">
                <a:solidFill>
                  <a:schemeClr val="bg1"/>
                </a:solidFill>
              </a:rPr>
              <a:t>biegnących</a:t>
            </a:r>
            <a:r>
              <a:rPr lang="pl-PL" sz="2800" dirty="0">
                <a:solidFill>
                  <a:schemeClr val="bg1"/>
                </a:solidFill>
              </a:rPr>
              <a:t> od jednego zawodnika w kierunku drugiego, nazywa </a:t>
            </a:r>
            <a:r>
              <a:rPr lang="pl-PL" sz="2800" dirty="0" err="1">
                <a:solidFill>
                  <a:schemeClr val="bg1"/>
                </a:solidFill>
              </a:rPr>
              <a:t>sie</a:t>
            </a:r>
            <a:r>
              <a:rPr lang="pl-PL" sz="2800" dirty="0">
                <a:solidFill>
                  <a:schemeClr val="bg1"/>
                </a:solidFill>
              </a:rPr>
              <a:t>̨ „liniami“. Osiem poziomych </a:t>
            </a:r>
            <a:r>
              <a:rPr lang="pl-PL" sz="2800" dirty="0" err="1">
                <a:solidFill>
                  <a:schemeClr val="bg1"/>
                </a:solidFill>
              </a:rPr>
              <a:t>szeregów</a:t>
            </a:r>
            <a:r>
              <a:rPr lang="pl-PL" sz="2800" dirty="0">
                <a:solidFill>
                  <a:schemeClr val="bg1"/>
                </a:solidFill>
              </a:rPr>
              <a:t> </a:t>
            </a:r>
            <a:r>
              <a:rPr lang="pl-PL" sz="2800" dirty="0" err="1">
                <a:solidFill>
                  <a:schemeClr val="bg1"/>
                </a:solidFill>
              </a:rPr>
              <a:t>pól</a:t>
            </a:r>
            <a:r>
              <a:rPr lang="pl-PL" sz="2800" dirty="0">
                <a:solidFill>
                  <a:schemeClr val="bg1"/>
                </a:solidFill>
              </a:rPr>
              <a:t>, usytuowanych prostopadle do linii, nazywa </a:t>
            </a:r>
            <a:r>
              <a:rPr lang="pl-PL" sz="2800" dirty="0" err="1">
                <a:solidFill>
                  <a:schemeClr val="bg1"/>
                </a:solidFill>
              </a:rPr>
              <a:t>sie</a:t>
            </a:r>
            <a:r>
              <a:rPr lang="pl-PL" sz="2800" dirty="0">
                <a:solidFill>
                  <a:schemeClr val="bg1"/>
                </a:solidFill>
              </a:rPr>
              <a:t>̨ „</a:t>
            </a:r>
            <a:r>
              <a:rPr lang="pl-PL" sz="2800" dirty="0" err="1">
                <a:solidFill>
                  <a:schemeClr val="bg1"/>
                </a:solidFill>
              </a:rPr>
              <a:t>rzędami</a:t>
            </a:r>
            <a:r>
              <a:rPr lang="pl-PL" sz="2800" dirty="0">
                <a:solidFill>
                  <a:schemeClr val="bg1"/>
                </a:solidFill>
              </a:rPr>
              <a:t>“. Kolejno </a:t>
            </a:r>
            <a:r>
              <a:rPr lang="pl-PL" sz="2800" dirty="0" err="1">
                <a:solidFill>
                  <a:schemeClr val="bg1"/>
                </a:solidFill>
              </a:rPr>
              <a:t>następujące</a:t>
            </a:r>
            <a:r>
              <a:rPr lang="pl-PL" sz="2800" dirty="0">
                <a:solidFill>
                  <a:schemeClr val="bg1"/>
                </a:solidFill>
              </a:rPr>
              <a:t> po sobie szeregi </a:t>
            </a:r>
            <a:r>
              <a:rPr lang="pl-PL" sz="2800" dirty="0" err="1">
                <a:solidFill>
                  <a:schemeClr val="bg1"/>
                </a:solidFill>
              </a:rPr>
              <a:t>pól</a:t>
            </a:r>
            <a:r>
              <a:rPr lang="pl-PL" sz="2800" dirty="0">
                <a:solidFill>
                  <a:schemeClr val="bg1"/>
                </a:solidFill>
              </a:rPr>
              <a:t> jednego koloru, </a:t>
            </a:r>
            <a:r>
              <a:rPr lang="pl-PL" sz="2800" dirty="0" err="1">
                <a:solidFill>
                  <a:schemeClr val="bg1"/>
                </a:solidFill>
              </a:rPr>
              <a:t>stykające</a:t>
            </a:r>
            <a:r>
              <a:rPr lang="pl-PL" sz="2800" dirty="0">
                <a:solidFill>
                  <a:schemeClr val="bg1"/>
                </a:solidFill>
              </a:rPr>
              <a:t> </a:t>
            </a:r>
            <a:r>
              <a:rPr lang="pl-PL" sz="2800" dirty="0" err="1">
                <a:solidFill>
                  <a:schemeClr val="bg1"/>
                </a:solidFill>
              </a:rPr>
              <a:t>sie</a:t>
            </a:r>
            <a:r>
              <a:rPr lang="pl-PL" sz="2800" dirty="0">
                <a:solidFill>
                  <a:schemeClr val="bg1"/>
                </a:solidFill>
              </a:rPr>
              <a:t>̨ </a:t>
            </a:r>
            <a:r>
              <a:rPr lang="pl-PL" sz="2800" dirty="0" err="1">
                <a:solidFill>
                  <a:schemeClr val="bg1"/>
                </a:solidFill>
              </a:rPr>
              <a:t>narożnikami</a:t>
            </a:r>
            <a:r>
              <a:rPr lang="pl-PL" sz="2800" dirty="0">
                <a:solidFill>
                  <a:schemeClr val="bg1"/>
                </a:solidFill>
              </a:rPr>
              <a:t>, </a:t>
            </a:r>
            <a:r>
              <a:rPr lang="pl-PL" sz="2800" dirty="0" err="1">
                <a:solidFill>
                  <a:schemeClr val="bg1"/>
                </a:solidFill>
              </a:rPr>
              <a:t>biegnące</a:t>
            </a:r>
            <a:r>
              <a:rPr lang="pl-PL" sz="2800" dirty="0">
                <a:solidFill>
                  <a:schemeClr val="bg1"/>
                </a:solidFill>
              </a:rPr>
              <a:t> od jednej </a:t>
            </a:r>
            <a:r>
              <a:rPr lang="pl-PL" sz="2800" dirty="0" err="1">
                <a:solidFill>
                  <a:schemeClr val="bg1"/>
                </a:solidFill>
              </a:rPr>
              <a:t>krawędzi</a:t>
            </a:r>
            <a:r>
              <a:rPr lang="pl-PL" sz="2800" dirty="0">
                <a:solidFill>
                  <a:schemeClr val="bg1"/>
                </a:solidFill>
              </a:rPr>
              <a:t> szachownicy do </a:t>
            </a:r>
            <a:r>
              <a:rPr lang="pl-PL" sz="2800" dirty="0" err="1">
                <a:solidFill>
                  <a:schemeClr val="bg1"/>
                </a:solidFill>
              </a:rPr>
              <a:t>krawędzi</a:t>
            </a:r>
            <a:r>
              <a:rPr lang="pl-PL" sz="2800" dirty="0">
                <a:solidFill>
                  <a:schemeClr val="bg1"/>
                </a:solidFill>
              </a:rPr>
              <a:t> przeciwległej, nazywa </a:t>
            </a:r>
            <a:r>
              <a:rPr lang="pl-PL" sz="2800" dirty="0" err="1">
                <a:solidFill>
                  <a:schemeClr val="bg1"/>
                </a:solidFill>
              </a:rPr>
              <a:t>sie</a:t>
            </a:r>
            <a:r>
              <a:rPr lang="pl-PL" sz="2800" dirty="0">
                <a:solidFill>
                  <a:schemeClr val="bg1"/>
                </a:solidFill>
              </a:rPr>
              <a:t>̨ „</a:t>
            </a:r>
            <a:r>
              <a:rPr lang="pl-PL" sz="2800" dirty="0" err="1">
                <a:solidFill>
                  <a:schemeClr val="bg1"/>
                </a:solidFill>
              </a:rPr>
              <a:t>przekątnymi</a:t>
            </a:r>
            <a:r>
              <a:rPr lang="pl-PL" sz="2800" dirty="0">
                <a:solidFill>
                  <a:schemeClr val="bg1"/>
                </a:solidFill>
              </a:rPr>
              <a:t>“ (diagonalami). </a:t>
            </a:r>
            <a:endParaRPr lang="pl-PL" sz="2800" dirty="0">
              <a:solidFill>
                <a:schemeClr val="bg1"/>
              </a:solidFill>
              <a:effectLst/>
            </a:endParaRPr>
          </a:p>
          <a:p>
            <a:pPr algn="l"/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1028" name="Freeform: Shape 7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5" name="Picture 1" descr="page4image3269163312">
            <a:extLst>
              <a:ext uri="{FF2B5EF4-FFF2-40B4-BE49-F238E27FC236}">
                <a16:creationId xmlns:a16="http://schemas.microsoft.com/office/drawing/2014/main" id="{D6C3E78C-C8CD-F640-BE90-FEEB8E302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720993"/>
            <a:ext cx="4047843" cy="404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74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Freeform: Shape 72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 descr="page5image3270442064">
            <a:extLst>
              <a:ext uri="{FF2B5EF4-FFF2-40B4-BE49-F238E27FC236}">
                <a16:creationId xmlns:a16="http://schemas.microsoft.com/office/drawing/2014/main" id="{A6489452-8D08-D446-8C95-F2F022D70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241" y="643466"/>
            <a:ext cx="41052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0622A2-87A0-D946-B929-EB36F4666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395" y="1491823"/>
            <a:ext cx="5439364" cy="262980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/>
              <a:t>Goniec </a:t>
            </a:r>
            <a:r>
              <a:rPr lang="pl-PL" sz="2400" dirty="0" err="1"/>
              <a:t>może</a:t>
            </a:r>
            <a:r>
              <a:rPr lang="pl-PL" sz="2400" dirty="0"/>
              <a:t> </a:t>
            </a:r>
            <a:r>
              <a:rPr lang="pl-PL" sz="2400" dirty="0" err="1"/>
              <a:t>zostac</a:t>
            </a:r>
            <a:r>
              <a:rPr lang="pl-PL" sz="2400" dirty="0"/>
              <a:t>́ </a:t>
            </a:r>
            <a:r>
              <a:rPr lang="pl-PL" sz="2400" dirty="0" err="1"/>
              <a:t>przesunięty</a:t>
            </a:r>
            <a:r>
              <a:rPr lang="pl-PL" sz="2400" dirty="0"/>
              <a:t> na dowolne pole </a:t>
            </a:r>
            <a:r>
              <a:rPr lang="pl-PL" sz="2400" dirty="0" err="1"/>
              <a:t>znajdujące</a:t>
            </a:r>
            <a:r>
              <a:rPr lang="pl-PL" sz="2400" dirty="0"/>
              <a:t> </a:t>
            </a:r>
            <a:r>
              <a:rPr lang="pl-PL" sz="2400" dirty="0" err="1"/>
              <a:t>sie</a:t>
            </a:r>
            <a:r>
              <a:rPr lang="pl-PL" sz="2400" dirty="0"/>
              <a:t>̨ na </a:t>
            </a:r>
            <a:r>
              <a:rPr lang="pl-PL" sz="2400" dirty="0" err="1"/>
              <a:t>przekątnych</a:t>
            </a:r>
            <a:r>
              <a:rPr lang="pl-PL" sz="2400" dirty="0"/>
              <a:t> (diagonalach), </a:t>
            </a:r>
            <a:r>
              <a:rPr lang="pl-PL" sz="2400" dirty="0" err="1"/>
              <a:t>przechodzących</a:t>
            </a:r>
            <a:r>
              <a:rPr lang="pl-PL" sz="2400" dirty="0"/>
              <a:t> przez pole, na </a:t>
            </a:r>
            <a:r>
              <a:rPr lang="pl-PL" sz="2400" dirty="0" err="1"/>
              <a:t>którym</a:t>
            </a:r>
            <a:r>
              <a:rPr lang="pl-PL" sz="2400" dirty="0"/>
              <a:t> </a:t>
            </a:r>
            <a:r>
              <a:rPr lang="pl-PL" sz="2400" dirty="0" err="1"/>
              <a:t>sie</a:t>
            </a:r>
            <a:r>
              <a:rPr lang="pl-PL" sz="2400" dirty="0"/>
              <a:t>̨ on znajduje. 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72661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F66A575-7835-4400-BEDE-89F2EF034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5C4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83AB650-788F-9F4B-AB25-218757DC2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dirty="0" err="1">
                <a:solidFill>
                  <a:srgbClr val="FFFFFF"/>
                </a:solidFill>
              </a:rPr>
              <a:t>Wieża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może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zostac</a:t>
            </a:r>
            <a:r>
              <a:rPr lang="en-US" sz="3700" dirty="0">
                <a:solidFill>
                  <a:srgbClr val="FFFFFF"/>
                </a:solidFill>
              </a:rPr>
              <a:t>́ </a:t>
            </a:r>
            <a:r>
              <a:rPr lang="en-US" sz="3700" dirty="0" err="1">
                <a:solidFill>
                  <a:srgbClr val="FFFFFF"/>
                </a:solidFill>
              </a:rPr>
              <a:t>przesunięta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na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dowolne</a:t>
            </a:r>
            <a:r>
              <a:rPr lang="en-US" sz="3700" dirty="0">
                <a:solidFill>
                  <a:srgbClr val="FFFFFF"/>
                </a:solidFill>
              </a:rPr>
              <a:t> pole </a:t>
            </a:r>
            <a:r>
              <a:rPr lang="en-US" sz="3700" dirty="0" err="1">
                <a:solidFill>
                  <a:srgbClr val="FFFFFF"/>
                </a:solidFill>
              </a:rPr>
              <a:t>znajdujące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sie</a:t>
            </a:r>
            <a:r>
              <a:rPr lang="en-US" sz="3700" dirty="0">
                <a:solidFill>
                  <a:srgbClr val="FFFFFF"/>
                </a:solidFill>
              </a:rPr>
              <a:t>̨ </a:t>
            </a:r>
            <a:r>
              <a:rPr lang="en-US" sz="3700" dirty="0" err="1">
                <a:solidFill>
                  <a:srgbClr val="FFFFFF"/>
                </a:solidFill>
              </a:rPr>
              <a:t>na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linii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i</a:t>
            </a:r>
            <a:r>
              <a:rPr lang="en-US" sz="3700" dirty="0">
                <a:solidFill>
                  <a:srgbClr val="FFFFFF"/>
                </a:solidFill>
              </a:rPr>
              <a:t> w </a:t>
            </a:r>
            <a:r>
              <a:rPr lang="en-US" sz="3700" dirty="0" err="1">
                <a:solidFill>
                  <a:srgbClr val="FFFFFF"/>
                </a:solidFill>
              </a:rPr>
              <a:t>rzędzie</a:t>
            </a:r>
            <a:r>
              <a:rPr lang="en-US" sz="3700" dirty="0">
                <a:solidFill>
                  <a:srgbClr val="FFFFFF"/>
                </a:solidFill>
              </a:rPr>
              <a:t>, </a:t>
            </a:r>
            <a:r>
              <a:rPr lang="en-US" sz="3700" dirty="0" err="1">
                <a:solidFill>
                  <a:srgbClr val="FFFFFF"/>
                </a:solidFill>
              </a:rPr>
              <a:t>przecho</a:t>
            </a:r>
            <a:r>
              <a:rPr lang="en-US" sz="3700" dirty="0">
                <a:solidFill>
                  <a:srgbClr val="FFFFFF"/>
                </a:solidFill>
              </a:rPr>
              <a:t>- </a:t>
            </a:r>
            <a:r>
              <a:rPr lang="en-US" sz="3700" dirty="0" err="1">
                <a:solidFill>
                  <a:srgbClr val="FFFFFF"/>
                </a:solidFill>
              </a:rPr>
              <a:t>dzących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przez</a:t>
            </a:r>
            <a:r>
              <a:rPr lang="en-US" sz="3700" dirty="0">
                <a:solidFill>
                  <a:srgbClr val="FFFFFF"/>
                </a:solidFill>
              </a:rPr>
              <a:t> pole, </a:t>
            </a:r>
            <a:r>
              <a:rPr lang="en-US" sz="3700" dirty="0" err="1">
                <a:solidFill>
                  <a:srgbClr val="FFFFFF"/>
                </a:solidFill>
              </a:rPr>
              <a:t>na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którym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sie</a:t>
            </a:r>
            <a:r>
              <a:rPr lang="en-US" sz="3700" dirty="0">
                <a:solidFill>
                  <a:srgbClr val="FFFFFF"/>
                </a:solidFill>
              </a:rPr>
              <a:t>̨ </a:t>
            </a:r>
            <a:r>
              <a:rPr lang="en-US" sz="3700" dirty="0" err="1">
                <a:solidFill>
                  <a:srgbClr val="FFFFFF"/>
                </a:solidFill>
              </a:rPr>
              <a:t>ona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znajduje</a:t>
            </a:r>
            <a:r>
              <a:rPr lang="en-US" sz="3700" dirty="0">
                <a:solidFill>
                  <a:srgbClr val="FFFFFF"/>
                </a:solidFill>
              </a:rPr>
              <a:t>. </a:t>
            </a:r>
            <a:br>
              <a:rPr lang="en-US" sz="3700" dirty="0">
                <a:solidFill>
                  <a:srgbClr val="FFFFFF"/>
                </a:solidFill>
                <a:effectLst/>
              </a:rPr>
            </a:br>
            <a:endParaRPr lang="en-US" sz="3700" dirty="0">
              <a:solidFill>
                <a:srgbClr val="FFFFFF"/>
              </a:solidFill>
            </a:endParaRPr>
          </a:p>
        </p:txBody>
      </p:sp>
      <p:pic>
        <p:nvPicPr>
          <p:cNvPr id="3074" name="Picture 2" descr="page5image3269422656">
            <a:extLst>
              <a:ext uri="{FF2B5EF4-FFF2-40B4-BE49-F238E27FC236}">
                <a16:creationId xmlns:a16="http://schemas.microsoft.com/office/drawing/2014/main" id="{2EF98114-DB60-1E44-AE78-A8F81D3C68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9"/>
          <a:stretch/>
        </p:blipFill>
        <p:spPr bwMode="auto">
          <a:xfrm>
            <a:off x="6096000" y="640080"/>
            <a:ext cx="5459470" cy="557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03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6F66A575-7835-4400-BEDE-89F2EF034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675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B86B6FF-F3FD-CC47-89EE-678B8073E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400" dirty="0">
                <a:solidFill>
                  <a:srgbClr val="FFFFFF"/>
                </a:solidFill>
              </a:rPr>
              <a:t>Hetman-</a:t>
            </a:r>
            <a:r>
              <a:rPr lang="en-US" sz="3400" dirty="0" err="1">
                <a:solidFill>
                  <a:srgbClr val="FFFFFF"/>
                </a:solidFill>
              </a:rPr>
              <a:t>królówka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może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zostac</a:t>
            </a:r>
            <a:r>
              <a:rPr lang="en-US" sz="3400" dirty="0">
                <a:solidFill>
                  <a:srgbClr val="FFFFFF"/>
                </a:solidFill>
              </a:rPr>
              <a:t>́ </a:t>
            </a:r>
            <a:r>
              <a:rPr lang="en-US" sz="3400" dirty="0" err="1">
                <a:solidFill>
                  <a:srgbClr val="FFFFFF"/>
                </a:solidFill>
              </a:rPr>
              <a:t>przesunięty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na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dowolne</a:t>
            </a:r>
            <a:r>
              <a:rPr lang="en-US" sz="3400" dirty="0">
                <a:solidFill>
                  <a:srgbClr val="FFFFFF"/>
                </a:solidFill>
              </a:rPr>
              <a:t> pole </a:t>
            </a:r>
            <a:r>
              <a:rPr lang="en-US" sz="3400" dirty="0" err="1">
                <a:solidFill>
                  <a:srgbClr val="FFFFFF"/>
                </a:solidFill>
              </a:rPr>
              <a:t>znajdujące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sie</a:t>
            </a:r>
            <a:r>
              <a:rPr lang="en-US" sz="3400" dirty="0">
                <a:solidFill>
                  <a:srgbClr val="FFFFFF"/>
                </a:solidFill>
              </a:rPr>
              <a:t>̨ </a:t>
            </a:r>
            <a:r>
              <a:rPr lang="en-US" sz="3400" dirty="0" err="1">
                <a:solidFill>
                  <a:srgbClr val="FFFFFF"/>
                </a:solidFill>
              </a:rPr>
              <a:t>na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liniach</a:t>
            </a:r>
            <a:r>
              <a:rPr lang="en-US" sz="3400" dirty="0">
                <a:solidFill>
                  <a:srgbClr val="FFFFFF"/>
                </a:solidFill>
              </a:rPr>
              <a:t>, </a:t>
            </a:r>
            <a:r>
              <a:rPr lang="en-US" sz="3400" dirty="0" err="1">
                <a:solidFill>
                  <a:srgbClr val="FFFFFF"/>
                </a:solidFill>
              </a:rPr>
              <a:t>rzędach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i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prze</a:t>
            </a:r>
            <a:r>
              <a:rPr lang="en-US" sz="3400" dirty="0">
                <a:solidFill>
                  <a:srgbClr val="FFFFFF"/>
                </a:solidFill>
              </a:rPr>
              <a:t>- </a:t>
            </a:r>
            <a:r>
              <a:rPr lang="en-US" sz="3400" dirty="0" err="1">
                <a:solidFill>
                  <a:srgbClr val="FFFFFF"/>
                </a:solidFill>
              </a:rPr>
              <a:t>kątnych</a:t>
            </a:r>
            <a:r>
              <a:rPr lang="en-US" sz="3400" dirty="0">
                <a:solidFill>
                  <a:srgbClr val="FFFFFF"/>
                </a:solidFill>
              </a:rPr>
              <a:t>, </a:t>
            </a:r>
            <a:r>
              <a:rPr lang="en-US" sz="3400" dirty="0" err="1">
                <a:solidFill>
                  <a:srgbClr val="FFFFFF"/>
                </a:solidFill>
              </a:rPr>
              <a:t>przechodzących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przez</a:t>
            </a:r>
            <a:r>
              <a:rPr lang="en-US" sz="3400" dirty="0">
                <a:solidFill>
                  <a:srgbClr val="FFFFFF"/>
                </a:solidFill>
              </a:rPr>
              <a:t> pole, </a:t>
            </a:r>
            <a:r>
              <a:rPr lang="en-US" sz="3400" dirty="0" err="1">
                <a:solidFill>
                  <a:srgbClr val="FFFFFF"/>
                </a:solidFill>
              </a:rPr>
              <a:t>na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których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sie</a:t>
            </a:r>
            <a:r>
              <a:rPr lang="en-US" sz="3400" dirty="0">
                <a:solidFill>
                  <a:srgbClr val="FFFFFF"/>
                </a:solidFill>
              </a:rPr>
              <a:t>̨ on </a:t>
            </a:r>
            <a:r>
              <a:rPr lang="en-US" sz="3400" dirty="0" err="1">
                <a:solidFill>
                  <a:srgbClr val="FFFFFF"/>
                </a:solidFill>
              </a:rPr>
              <a:t>znajduje</a:t>
            </a:r>
            <a:r>
              <a:rPr lang="en-US" sz="3400" dirty="0">
                <a:solidFill>
                  <a:srgbClr val="FFFFFF"/>
                </a:solidFill>
              </a:rPr>
              <a:t>. </a:t>
            </a:r>
            <a:br>
              <a:rPr lang="en-US" sz="3400" dirty="0">
                <a:solidFill>
                  <a:srgbClr val="FFFFFF"/>
                </a:solidFill>
                <a:effectLst/>
              </a:rPr>
            </a:br>
            <a:endParaRPr lang="en-US" sz="3400" dirty="0">
              <a:solidFill>
                <a:srgbClr val="FFFFFF"/>
              </a:solidFill>
            </a:endParaRPr>
          </a:p>
        </p:txBody>
      </p:sp>
      <p:pic>
        <p:nvPicPr>
          <p:cNvPr id="4097" name="Picture 1" descr="page5image3269422960">
            <a:extLst>
              <a:ext uri="{FF2B5EF4-FFF2-40B4-BE49-F238E27FC236}">
                <a16:creationId xmlns:a16="http://schemas.microsoft.com/office/drawing/2014/main" id="{F511C854-A632-F345-AF2E-2DC5B02B02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9"/>
          <a:stretch/>
        </p:blipFill>
        <p:spPr bwMode="auto">
          <a:xfrm>
            <a:off x="6096000" y="640080"/>
            <a:ext cx="5459470" cy="557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81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FB43E3-D33B-A742-9C56-5E5F27BB6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4400" dirty="0" err="1"/>
              <a:t>Wykonując</a:t>
            </a:r>
            <a:r>
              <a:rPr lang="pl-PL" sz="4400" dirty="0"/>
              <a:t> </a:t>
            </a:r>
            <a:r>
              <a:rPr lang="pl-PL" sz="4400" dirty="0" err="1"/>
              <a:t>posunięcia</a:t>
            </a:r>
            <a:r>
              <a:rPr lang="pl-PL" sz="4400" dirty="0"/>
              <a:t> </a:t>
            </a:r>
            <a:r>
              <a:rPr lang="pl-PL" sz="4400" dirty="0" err="1"/>
              <a:t>gońcem</a:t>
            </a:r>
            <a:r>
              <a:rPr lang="pl-PL" sz="4400" dirty="0"/>
              <a:t>, </a:t>
            </a:r>
            <a:r>
              <a:rPr lang="pl-PL" sz="4400" dirty="0" err="1"/>
              <a:t>wieża</a:t>
            </a:r>
            <a:r>
              <a:rPr lang="pl-PL" sz="4400" dirty="0"/>
              <a:t>̨ lub hetmanem nie </a:t>
            </a:r>
            <a:r>
              <a:rPr lang="pl-PL" sz="4400" dirty="0" err="1"/>
              <a:t>można</a:t>
            </a:r>
            <a:r>
              <a:rPr lang="pl-PL" sz="4400" dirty="0"/>
              <a:t> </a:t>
            </a:r>
            <a:r>
              <a:rPr lang="pl-PL" sz="4400" dirty="0" err="1"/>
              <a:t>przeskoczyc</a:t>
            </a:r>
            <a:r>
              <a:rPr lang="pl-PL" sz="4400" dirty="0"/>
              <a:t>́ pola </a:t>
            </a:r>
            <a:r>
              <a:rPr lang="pl-PL" sz="4400" dirty="0" err="1"/>
              <a:t>zajętego</a:t>
            </a:r>
            <a:r>
              <a:rPr lang="pl-PL" sz="4400" dirty="0"/>
              <a:t> przez inną </a:t>
            </a:r>
            <a:r>
              <a:rPr lang="pl-PL" sz="4400" dirty="0" err="1"/>
              <a:t>bierke</a:t>
            </a:r>
            <a:r>
              <a:rPr lang="pl-PL" sz="4400" dirty="0"/>
              <a:t>̨. </a:t>
            </a:r>
            <a:endParaRPr lang="pl-PL" sz="4400" dirty="0">
              <a:effectLst/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89481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6F66A575-7835-4400-BEDE-89F2EF034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645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7EACA01-37D0-CF41-9671-264B5F1CA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 err="1">
                <a:solidFill>
                  <a:srgbClr val="FFFFFF"/>
                </a:solidFill>
              </a:rPr>
              <a:t>Skoczek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porusza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się</a:t>
            </a:r>
            <a:r>
              <a:rPr lang="en-US" sz="4000" dirty="0">
                <a:solidFill>
                  <a:srgbClr val="FFFFFF"/>
                </a:solidFill>
              </a:rPr>
              <a:t> po </a:t>
            </a:r>
            <a:r>
              <a:rPr lang="en-US" sz="4000" dirty="0" err="1">
                <a:solidFill>
                  <a:srgbClr val="FFFFFF"/>
                </a:solidFill>
              </a:rPr>
              <a:t>charakterystycznej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literze</a:t>
            </a:r>
            <a:r>
              <a:rPr lang="en-US" sz="4000" dirty="0">
                <a:solidFill>
                  <a:srgbClr val="FFFFFF"/>
                </a:solidFill>
              </a:rPr>
              <a:t> “L”</a:t>
            </a:r>
          </a:p>
        </p:txBody>
      </p:sp>
      <p:pic>
        <p:nvPicPr>
          <p:cNvPr id="5121" name="Picture 1" descr="page6image3309326624">
            <a:extLst>
              <a:ext uri="{FF2B5EF4-FFF2-40B4-BE49-F238E27FC236}">
                <a16:creationId xmlns:a16="http://schemas.microsoft.com/office/drawing/2014/main" id="{309C8E14-EC27-2F45-89F9-7FE2292C1F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9"/>
          <a:stretch/>
        </p:blipFill>
        <p:spPr bwMode="auto">
          <a:xfrm>
            <a:off x="6096000" y="640080"/>
            <a:ext cx="5459470" cy="557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22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84F1DD-2122-6F45-B883-DFF03869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Pionek może poruszać się o jedno pole bądź na początku gry o dwa pola do przodu.</a:t>
            </a:r>
          </a:p>
        </p:txBody>
      </p:sp>
      <p:pic>
        <p:nvPicPr>
          <p:cNvPr id="6147" name="Picture 3" descr="page6image3309438912">
            <a:extLst>
              <a:ext uri="{FF2B5EF4-FFF2-40B4-BE49-F238E27FC236}">
                <a16:creationId xmlns:a16="http://schemas.microsoft.com/office/drawing/2014/main" id="{608AC7E0-2E9E-984F-A0EB-D7D0BDD314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67270"/>
            <a:ext cx="3937000" cy="3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74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D2A3B-C365-5447-B6FE-FE68FE603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sz="2200" dirty="0"/>
            </a:br>
            <a:br>
              <a:rPr lang="pl-PL" sz="2200" dirty="0"/>
            </a:br>
            <a:br>
              <a:rPr lang="pl-PL" sz="2200" dirty="0"/>
            </a:br>
            <a:br>
              <a:rPr lang="pl-PL" sz="2200" dirty="0"/>
            </a:br>
            <a:br>
              <a:rPr lang="pl-PL" sz="2200" dirty="0"/>
            </a:br>
            <a:r>
              <a:rPr lang="pl-PL" sz="3100" b="1" i="1" u="sng" dirty="0" err="1">
                <a:solidFill>
                  <a:srgbClr val="FF0000"/>
                </a:solidFill>
              </a:rPr>
              <a:t>Król</a:t>
            </a:r>
            <a:r>
              <a:rPr lang="pl-PL" sz="2200" dirty="0"/>
              <a:t> </a:t>
            </a:r>
            <a:r>
              <a:rPr lang="pl-PL" sz="2200" dirty="0" err="1"/>
              <a:t>może</a:t>
            </a:r>
            <a:r>
              <a:rPr lang="pl-PL" sz="2200" dirty="0"/>
              <a:t> </a:t>
            </a:r>
            <a:r>
              <a:rPr lang="pl-PL" sz="2200" dirty="0" err="1"/>
              <a:t>wykonac</a:t>
            </a:r>
            <a:r>
              <a:rPr lang="pl-PL" sz="2200" dirty="0"/>
              <a:t>́ </a:t>
            </a:r>
            <a:r>
              <a:rPr lang="pl-PL" sz="2200" dirty="0" err="1"/>
              <a:t>posunięcie</a:t>
            </a:r>
            <a:r>
              <a:rPr lang="pl-PL" sz="2200" dirty="0"/>
              <a:t> na dwa </a:t>
            </a:r>
            <a:r>
              <a:rPr lang="pl-PL" sz="2200" dirty="0" err="1"/>
              <a:t>różne</a:t>
            </a:r>
            <a:r>
              <a:rPr lang="pl-PL" sz="2200" dirty="0"/>
              <a:t> sposoby: </a:t>
            </a:r>
            <a:r>
              <a:rPr lang="pl-PL" sz="2200" dirty="0" err="1"/>
              <a:t>przesuwając</a:t>
            </a:r>
            <a:r>
              <a:rPr lang="pl-PL" sz="2200" dirty="0"/>
              <a:t> </a:t>
            </a:r>
            <a:r>
              <a:rPr lang="pl-PL" sz="2200" dirty="0" err="1"/>
              <a:t>sie</a:t>
            </a:r>
            <a:r>
              <a:rPr lang="pl-PL" sz="2200" dirty="0"/>
              <a:t>̨ na dowolne </a:t>
            </a:r>
            <a:r>
              <a:rPr lang="pl-PL" sz="2200" dirty="0" err="1"/>
              <a:t>sąsiednie</a:t>
            </a:r>
            <a:r>
              <a:rPr lang="pl-PL" sz="2200" dirty="0"/>
              <a:t> pole albo „roszując” Roszada jest jednoczesnym </a:t>
            </a:r>
            <a:r>
              <a:rPr lang="pl-PL" sz="2200" dirty="0" err="1"/>
              <a:t>posunięciem</a:t>
            </a:r>
            <a:r>
              <a:rPr lang="pl-PL" sz="2200" dirty="0"/>
              <a:t> </a:t>
            </a:r>
            <a:r>
              <a:rPr lang="pl-PL" sz="2200" dirty="0" err="1"/>
              <a:t>króla</a:t>
            </a:r>
            <a:r>
              <a:rPr lang="pl-PL" sz="2200" dirty="0"/>
              <a:t> i jednej z </a:t>
            </a:r>
            <a:r>
              <a:rPr lang="pl-PL" sz="2200" dirty="0" err="1"/>
              <a:t>wiez</a:t>
            </a:r>
            <a:r>
              <a:rPr lang="pl-PL" sz="2200" dirty="0"/>
              <a:t>̇ tego samego koloru, </a:t>
            </a:r>
            <a:r>
              <a:rPr lang="pl-PL" sz="2200" dirty="0" err="1"/>
              <a:t>wzdłuz</a:t>
            </a:r>
            <a:r>
              <a:rPr lang="pl-PL" sz="2200" dirty="0"/>
              <a:t>̇ pierwszego </a:t>
            </a:r>
            <a:r>
              <a:rPr lang="pl-PL" sz="2200" dirty="0" err="1"/>
              <a:t>rzędu</a:t>
            </a:r>
            <a:r>
              <a:rPr lang="pl-PL" sz="2200" dirty="0"/>
              <a:t> w stosunku do zawodnika. Roszada jest traktowana, jako jedno </a:t>
            </a:r>
            <a:r>
              <a:rPr lang="pl-PL" sz="2200" dirty="0" err="1"/>
              <a:t>posunięcie</a:t>
            </a:r>
            <a:r>
              <a:rPr lang="pl-PL" sz="2200" dirty="0"/>
              <a:t> </a:t>
            </a:r>
            <a:r>
              <a:rPr lang="pl-PL" sz="2200" dirty="0" err="1"/>
              <a:t>królem</a:t>
            </a:r>
            <a:r>
              <a:rPr lang="pl-PL" sz="2200" dirty="0"/>
              <a:t> i jest wykonywana w </a:t>
            </a:r>
            <a:r>
              <a:rPr lang="pl-PL" sz="2200" dirty="0" err="1"/>
              <a:t>następujący</a:t>
            </a:r>
            <a:r>
              <a:rPr lang="pl-PL" sz="2200" dirty="0"/>
              <a:t> </a:t>
            </a:r>
            <a:r>
              <a:rPr lang="pl-PL" sz="2200" dirty="0" err="1"/>
              <a:t>sposób</a:t>
            </a:r>
            <a:r>
              <a:rPr lang="pl-PL" sz="2200" dirty="0"/>
              <a:t>: </a:t>
            </a:r>
            <a:r>
              <a:rPr lang="pl-PL" sz="2200" dirty="0" err="1"/>
              <a:t>króla</a:t>
            </a:r>
            <a:r>
              <a:rPr lang="pl-PL" sz="2200" dirty="0"/>
              <a:t> przesuwa </a:t>
            </a:r>
            <a:r>
              <a:rPr lang="pl-PL" sz="2200" dirty="0" err="1"/>
              <a:t>sie</a:t>
            </a:r>
            <a:r>
              <a:rPr lang="pl-PL" sz="2200" dirty="0"/>
              <a:t>̨ z jego </a:t>
            </a:r>
            <a:r>
              <a:rPr lang="pl-PL" sz="2200" dirty="0" err="1"/>
              <a:t>wyjściowego</a:t>
            </a:r>
            <a:r>
              <a:rPr lang="pl-PL" sz="2200" dirty="0"/>
              <a:t> pola o dwa pola w tym samym </a:t>
            </a:r>
            <a:r>
              <a:rPr lang="pl-PL" sz="2200" dirty="0" err="1"/>
              <a:t>rzędzie</a:t>
            </a:r>
            <a:r>
              <a:rPr lang="pl-PL" sz="2200" dirty="0"/>
              <a:t>, w kierunku jednej z </a:t>
            </a:r>
            <a:r>
              <a:rPr lang="pl-PL" sz="2200" dirty="0" err="1"/>
              <a:t>wiez</a:t>
            </a:r>
            <a:r>
              <a:rPr lang="pl-PL" sz="2200" dirty="0"/>
              <a:t>̇, </a:t>
            </a:r>
            <a:r>
              <a:rPr lang="pl-PL" sz="2200" dirty="0" err="1"/>
              <a:t>stojącej</a:t>
            </a:r>
            <a:r>
              <a:rPr lang="pl-PL" sz="2200" dirty="0"/>
              <a:t> na jej </a:t>
            </a:r>
            <a:r>
              <a:rPr lang="pl-PL" sz="2200" dirty="0" err="1"/>
              <a:t>wyjściowym</a:t>
            </a:r>
            <a:r>
              <a:rPr lang="pl-PL" sz="2200" dirty="0"/>
              <a:t> polu, </a:t>
            </a:r>
            <a:r>
              <a:rPr lang="pl-PL" sz="2200" dirty="0" err="1"/>
              <a:t>następnie</a:t>
            </a:r>
            <a:r>
              <a:rPr lang="pl-PL" sz="2200" dirty="0"/>
              <a:t> tę </a:t>
            </a:r>
            <a:r>
              <a:rPr lang="pl-PL" sz="2200" dirty="0" err="1"/>
              <a:t>wieże</a:t>
            </a:r>
            <a:r>
              <a:rPr lang="pl-PL" sz="2200" dirty="0"/>
              <a:t>̨ przenosi </a:t>
            </a:r>
            <a:r>
              <a:rPr lang="pl-PL" sz="2200" dirty="0" err="1"/>
              <a:t>sie</a:t>
            </a:r>
            <a:r>
              <a:rPr lang="pl-PL" sz="2200" dirty="0"/>
              <a:t>̨ ponad </a:t>
            </a:r>
            <a:r>
              <a:rPr lang="pl-PL" sz="2200" dirty="0" err="1"/>
              <a:t>królem</a:t>
            </a:r>
            <a:r>
              <a:rPr lang="pl-PL" sz="2200" dirty="0"/>
              <a:t> na pole, </a:t>
            </a:r>
            <a:r>
              <a:rPr lang="pl-PL" sz="2200" dirty="0" err="1"/>
              <a:t>które</a:t>
            </a:r>
            <a:r>
              <a:rPr lang="pl-PL" sz="2200" dirty="0"/>
              <a:t> on </a:t>
            </a:r>
            <a:r>
              <a:rPr lang="pl-PL" sz="2200" dirty="0" err="1"/>
              <a:t>właśnie</a:t>
            </a:r>
            <a:r>
              <a:rPr lang="pl-PL" sz="2200" dirty="0"/>
              <a:t> przekroczył. </a:t>
            </a:r>
            <a:br>
              <a:rPr lang="pl-PL" sz="2200" dirty="0"/>
            </a:br>
            <a:br>
              <a:rPr lang="pl-PL" dirty="0"/>
            </a:br>
            <a:endParaRPr lang="pl-PL" dirty="0"/>
          </a:p>
        </p:txBody>
      </p:sp>
      <p:pic>
        <p:nvPicPr>
          <p:cNvPr id="7169" name="Picture 1" descr="page7image3309547808">
            <a:extLst>
              <a:ext uri="{FF2B5EF4-FFF2-40B4-BE49-F238E27FC236}">
                <a16:creationId xmlns:a16="http://schemas.microsoft.com/office/drawing/2014/main" id="{6A15EC0D-C395-114A-A18E-07D4CB6D1B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14" y="2380774"/>
            <a:ext cx="2877026" cy="287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E2F3B87F-4C79-E941-8192-9EC5DDF69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830" y="371219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</a:rPr>
              <a:t>Pozycje </a:t>
            </a:r>
            <a:endParaRPr kumimoji="0" lang="pl-PL" altLang="pl-PL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pl-PL" altLang="pl-PL" sz="16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</a:t>
            </a:r>
            <a: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pl-PL" altLang="pl-PL" sz="16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</a:t>
            </a:r>
            <a: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</a:rPr>
              <a:t>przed krótką roszadą białych po krótkiej roszadzie białych przed długą roszadą czarnych po długiej roszadzie czarnych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1" name="Picture 3" descr="page7image3309601696">
            <a:extLst>
              <a:ext uri="{FF2B5EF4-FFF2-40B4-BE49-F238E27FC236}">
                <a16:creationId xmlns:a16="http://schemas.microsoft.com/office/drawing/2014/main" id="{5557ADE6-CCBB-BE4C-9636-42FFB48EF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830" y="2508866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age7image3309602000">
            <a:extLst>
              <a:ext uri="{FF2B5EF4-FFF2-40B4-BE49-F238E27FC236}">
                <a16:creationId xmlns:a16="http://schemas.microsoft.com/office/drawing/2014/main" id="{713CFA03-E6A5-754B-9267-C834D2479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080" y="2508866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222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CE3896-E55D-0448-BB97-B1364C01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015AB0-5D57-3B4C-ABEE-FE5C43571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0" indent="0">
              <a:buNone/>
            </a:pPr>
            <a:endParaRPr lang="pl-PL" sz="4000" dirty="0"/>
          </a:p>
          <a:p>
            <a:pPr marL="0" indent="0">
              <a:buNone/>
            </a:pPr>
            <a:endParaRPr lang="pl-PL" sz="4000" dirty="0"/>
          </a:p>
          <a:p>
            <a:pPr marL="0" indent="0">
              <a:buNone/>
            </a:pPr>
            <a:r>
              <a:rPr lang="pl-PL" sz="6000" dirty="0"/>
              <a:t>DZIĘKUJE ZA  UWAGĘ  </a:t>
            </a:r>
            <a:r>
              <a:rPr lang="pl-PL" sz="6000" dirty="0">
                <a:sym typeface="Wingdings" pitchFamily="2" charset="2"/>
              </a:rPr>
              <a:t>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28653443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430</Words>
  <Application>Microsoft Macintosh PowerPoint</Application>
  <PresentationFormat>Panoramiczny</PresentationFormat>
  <Paragraphs>15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TimesNewRomanPSMT</vt:lpstr>
      <vt:lpstr>Motyw pakietu Office</vt:lpstr>
      <vt:lpstr>Prezentacja programu PowerPoint</vt:lpstr>
      <vt:lpstr>Prezentacja programu PowerPoint</vt:lpstr>
      <vt:lpstr>Wieża może zostać przesunięta na dowolne pole znajdujące się na linii i w rzędzie, przecho- dzących przez pole, na którym się ona znajduje.  </vt:lpstr>
      <vt:lpstr>Hetman-królówka może zostać przesunięty na dowolne pole znajdujące się na liniach, rzędach i prze- kątnych, przechodzących przez pole, na których się on znajduje.  </vt:lpstr>
      <vt:lpstr>Prezentacja programu PowerPoint</vt:lpstr>
      <vt:lpstr>Skoczek porusza się po charakterystycznej literze “L”</vt:lpstr>
      <vt:lpstr>Pionek może poruszać się o jedno pole bądź na początku gry o dwa pola do przodu.</vt:lpstr>
      <vt:lpstr>     Król może wykonać posunięcie na dwa różne sposoby: przesuwając się na dowolne sąsiednie pole albo „roszując” Roszada jest jednoczesnym posunięciem króla i jednej z wież tego samego koloru, wzdłuż pierwszego rzędu w stosunku do zawodnika. Roszada jest traktowana, jako jedno posunięcie królem i jest wykonywana w następujący sposób: króla przesuwa się z jego wyjściowego pola o dwa pola w tym samym rzędzie, w kierunku jednej z wież, stojącej na jej wyjściowym polu, następnie tę wieżę przenosi się ponad królem na pole, które on właśnie przekroczył.  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Klaudia Kąsek</dc:creator>
  <cp:lastModifiedBy>Klaudia Kąsek</cp:lastModifiedBy>
  <cp:revision>4</cp:revision>
  <dcterms:created xsi:type="dcterms:W3CDTF">2020-04-19T10:05:30Z</dcterms:created>
  <dcterms:modified xsi:type="dcterms:W3CDTF">2020-04-20T09:14:44Z</dcterms:modified>
</cp:coreProperties>
</file>