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notesMasterIdLst>
    <p:notesMasterId r:id="rId23"/>
  </p:notesMasterIdLst>
  <p:sldIdLst>
    <p:sldId id="256" r:id="rId2"/>
    <p:sldId id="257" r:id="rId3"/>
    <p:sldId id="258" r:id="rId4"/>
    <p:sldId id="259" r:id="rId5"/>
    <p:sldId id="260" r:id="rId6"/>
    <p:sldId id="261" r:id="rId7"/>
    <p:sldId id="263" r:id="rId8"/>
    <p:sldId id="264" r:id="rId9"/>
    <p:sldId id="265" r:id="rId10"/>
    <p:sldId id="281" r:id="rId11"/>
    <p:sldId id="267" r:id="rId12"/>
    <p:sldId id="270" r:id="rId13"/>
    <p:sldId id="271" r:id="rId14"/>
    <p:sldId id="273" r:id="rId15"/>
    <p:sldId id="274" r:id="rId16"/>
    <p:sldId id="275" r:id="rId17"/>
    <p:sldId id="276" r:id="rId18"/>
    <p:sldId id="277" r:id="rId19"/>
    <p:sldId id="282" r:id="rId20"/>
    <p:sldId id="280" r:id="rId21"/>
    <p:sldId id="279"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AD1C51-EE57-2ADA-07F9-8878E3F2679C}" v="712" dt="2021-04-26T10:30:39.170"/>
    <p1510:client id="{1B23F05A-BE45-4B3B-712B-5F3C90E17249}" v="211" dt="2021-04-26T09:46:48.397"/>
    <p1510:client id="{405E8649-C160-27D1-8F0E-B2C2B47B9BCB}" v="94" dt="2021-04-26T10:15:24.354"/>
    <p1510:client id="{582F2CD5-CA5B-ACC5-7D15-179C0D5B7432}" v="216" dt="2021-04-26T07:49:26.281"/>
    <p1510:client id="{623C6790-248E-47A4-B105-F0EF9952B2E4}" v="69" dt="2021-04-26T10:26:22.011"/>
    <p1510:client id="{8B64918E-E755-A540-C889-0C7BFE3591EE}" v="132" dt="2021-04-26T10:34:43.302"/>
    <p1510:client id="{8C2CB6C5-2704-4570-95D2-EDA8B5B1522E}" v="586" dt="2021-04-26T08:31:03.177"/>
    <p1510:client id="{909B384E-9FE6-4B5F-9AD2-C6D7D069C8AE}" v="4" dt="2021-04-26T19:02:30.875"/>
    <p1510:client id="{A82DDFA4-9169-0FC9-C5C1-0AED8D6EFCC5}" v="238" dt="2021-04-26T14:18:13.426"/>
    <p1510:client id="{CAABD5A0-94FE-3E21-3CFA-6CD965AF4287}" v="72" dt="2021-04-26T10:40:02.874"/>
    <p1510:client id="{CB16CB44-8D12-4D2F-8E55-1C19E0916C3B}" v="68" dt="2021-04-26T18:44:40.700"/>
    <p1510:client id="{ED65E763-D0F7-B53C-9BDD-3C86CEEC25B2}" v="164" dt="2021-04-26T14:21:25.652"/>
    <p1510:client id="{F2FEC19F-0070-C000-1A93-50FB36368488}" v="56" dt="2021-04-26T11:02:52.2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7" d="100"/>
          <a:sy n="87" d="100"/>
        </p:scale>
        <p:origin x="258"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6F4246-0045-43F9-B590-82E2C4F5B149}" type="datetimeFigureOut">
              <a:rPr lang="pl-PL" smtClean="0"/>
              <a:t>13.05.2021</a:t>
            </a:fld>
            <a:endParaRPr lang="pl-PL"/>
          </a:p>
        </p:txBody>
      </p:sp>
      <p:sp>
        <p:nvSpPr>
          <p:cNvPr id="4" name="Symbol zastępczy obrazu slajd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472C08-3825-4908-B0F3-A2DC2C17997A}" type="slidenum">
              <a:rPr lang="pl-PL" smtClean="0"/>
              <a:t>‹#›</a:t>
            </a:fld>
            <a:endParaRPr lang="pl-PL"/>
          </a:p>
        </p:txBody>
      </p:sp>
    </p:spTree>
    <p:extLst>
      <p:ext uri="{BB962C8B-B14F-4D97-AF65-F5344CB8AC3E}">
        <p14:creationId xmlns:p14="http://schemas.microsoft.com/office/powerpoint/2010/main" val="10644273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A1472C08-3825-4908-B0F3-A2DC2C17997A}" type="slidenum">
              <a:rPr lang="pl-PL" smtClean="0"/>
              <a:t>7</a:t>
            </a:fld>
            <a:endParaRPr lang="pl-PL"/>
          </a:p>
        </p:txBody>
      </p:sp>
    </p:spTree>
    <p:extLst>
      <p:ext uri="{BB962C8B-B14F-4D97-AF65-F5344CB8AC3E}">
        <p14:creationId xmlns:p14="http://schemas.microsoft.com/office/powerpoint/2010/main" val="359554189"/>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ajd tytułowy">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pl-PL"/>
              <a:t>Kliknij, aby edytować styl</a:t>
            </a:r>
            <a:endParaRPr lang="en-US"/>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pl-PL"/>
              <a:t>Kliknij, aby edytować styl wzorca podtytułu</a:t>
            </a:r>
            <a:endParaRPr lang="en-US"/>
          </a:p>
        </p:txBody>
      </p:sp>
      <p:sp>
        <p:nvSpPr>
          <p:cNvPr id="4" name="Date Placeholder 3"/>
          <p:cNvSpPr>
            <a:spLocks noGrp="1"/>
          </p:cNvSpPr>
          <p:nvPr>
            <p:ph type="dt" sz="half" idx="10"/>
          </p:nvPr>
        </p:nvSpPr>
        <p:spPr/>
        <p:txBody>
          <a:bodyPr/>
          <a:lstStyle/>
          <a:p>
            <a:fld id="{83284890-85D2-4D7B-8EF5-15A9C1DB8F42}" type="datetimeFigureOut">
              <a:rPr lang="en-US" dirty="0"/>
              <a:t>5/13/2021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4FAB73BC-B049-4115-A692-8D63A059BFB8}" type="slidenum">
              <a:rPr lang="en-US" dirty="0"/>
              <a:pPr/>
              <a:t>‹#›</a:t>
            </a:fld>
            <a:endParaRPr lang="en-US"/>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a:p>
        </p:txBody>
      </p:sp>
      <p:sp>
        <p:nvSpPr>
          <p:cNvPr id="3" name="Vertical Text Placeholder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4" name="Date Placeholder 3"/>
          <p:cNvSpPr>
            <a:spLocks noGrp="1"/>
          </p:cNvSpPr>
          <p:nvPr>
            <p:ph type="dt" sz="half" idx="10"/>
          </p:nvPr>
        </p:nvSpPr>
        <p:spPr/>
        <p:txBody>
          <a:bodyPr/>
          <a:lstStyle/>
          <a:p>
            <a:fld id="{87157CC2-0FC8-4686-B024-99790E0F5162}" type="datetimeFigureOut">
              <a:rPr lang="en-US" dirty="0"/>
              <a:t>5/13/2021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pl-PL"/>
              <a:t>Kliknij, aby edytować styl</a:t>
            </a:r>
            <a:endParaRPr lang="en-US"/>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4" name="Date Placeholder 3"/>
          <p:cNvSpPr>
            <a:spLocks noGrp="1"/>
          </p:cNvSpPr>
          <p:nvPr>
            <p:ph type="dt" sz="half" idx="10"/>
          </p:nvPr>
        </p:nvSpPr>
        <p:spPr/>
        <p:txBody>
          <a:bodyPr/>
          <a:lstStyle/>
          <a:p>
            <a:fld id="{F6764DA5-CD3D-4590-A511-FCD3BC7A793E}" type="datetimeFigureOut">
              <a:rPr lang="en-US" dirty="0"/>
              <a:t>5/13/2021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a:p>
        </p:txBody>
      </p:sp>
      <p:sp>
        <p:nvSpPr>
          <p:cNvPr id="3" name="Content Placeholder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4" name="Date Placeholder 3"/>
          <p:cNvSpPr>
            <a:spLocks noGrp="1"/>
          </p:cNvSpPr>
          <p:nvPr>
            <p:ph type="dt" sz="half" idx="10"/>
          </p:nvPr>
        </p:nvSpPr>
        <p:spPr/>
        <p:txBody>
          <a:bodyPr/>
          <a:lstStyle/>
          <a:p>
            <a:fld id="{82F5661D-6934-4B32-B92C-470368BF1EC6}" type="datetimeFigureOut">
              <a:rPr lang="en-US" dirty="0"/>
              <a:t>5/13/2021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Nagłówek sekcji">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pl-PL"/>
              <a:t>Kliknij, aby edytować styl</a:t>
            </a:r>
            <a:endParaRPr lang="en-US"/>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Date Placeholder 3"/>
          <p:cNvSpPr>
            <a:spLocks noGrp="1"/>
          </p:cNvSpPr>
          <p:nvPr>
            <p:ph type="dt" sz="half" idx="10"/>
          </p:nvPr>
        </p:nvSpPr>
        <p:spPr>
          <a:xfrm>
            <a:off x="8593667" y="6272784"/>
            <a:ext cx="2644309" cy="365125"/>
          </a:xfrm>
        </p:spPr>
        <p:txBody>
          <a:bodyPr/>
          <a:lstStyle/>
          <a:p>
            <a:fld id="{C6F822A4-8DA6-4447-9B1F-C5DB58435268}" type="datetimeFigureOut">
              <a:rPr lang="en-US" dirty="0"/>
              <a:t>5/13/2021</a:t>
            </a:fld>
            <a:endParaRPr lang="en-US"/>
          </a:p>
        </p:txBody>
      </p:sp>
      <p:sp>
        <p:nvSpPr>
          <p:cNvPr id="5" name="Footer Placeholder 4"/>
          <p:cNvSpPr>
            <a:spLocks noGrp="1"/>
          </p:cNvSpPr>
          <p:nvPr>
            <p:ph type="ftr" sz="quarter" idx="11"/>
          </p:nvPr>
        </p:nvSpPr>
        <p:spPr>
          <a:xfrm>
            <a:off x="2182708" y="6272784"/>
            <a:ext cx="6327648" cy="365125"/>
          </a:xfrm>
        </p:spPr>
        <p:txBody>
          <a:bodyPr/>
          <a:lstStyle/>
          <a:p>
            <a:endParaRPr lang="en-US"/>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4FAB73BC-B049-4115-A692-8D63A059BFB8}" type="slidenum">
              <a:rPr lang="en-US" dirty="0"/>
              <a:pPr/>
              <a:t>‹#›</a:t>
            </a:fld>
            <a:endParaRPr lang="en-US"/>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5" name="Date Placeholder 4"/>
          <p:cNvSpPr>
            <a:spLocks noGrp="1"/>
          </p:cNvSpPr>
          <p:nvPr>
            <p:ph type="dt" sz="half" idx="10"/>
          </p:nvPr>
        </p:nvSpPr>
        <p:spPr/>
        <p:txBody>
          <a:bodyPr/>
          <a:lstStyle/>
          <a:p>
            <a:fld id="{E548D31E-DCDA-41A7-9C67-C4B11B94D21D}" type="datetimeFigureOut">
              <a:rPr lang="en-US" dirty="0"/>
              <a:t>5/13/2021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pl-PL"/>
              <a:t>Kliknij, aby edytować styl</a:t>
            </a:r>
            <a:endParaRPr lang="en-US"/>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7" name="Date Placeholder 6"/>
          <p:cNvSpPr>
            <a:spLocks noGrp="1"/>
          </p:cNvSpPr>
          <p:nvPr>
            <p:ph type="dt" sz="half" idx="10"/>
          </p:nvPr>
        </p:nvSpPr>
        <p:spPr/>
        <p:txBody>
          <a:bodyPr/>
          <a:lstStyle/>
          <a:p>
            <a:fld id="{9B3762C0-B258-48F1-ADE6-176B4174CCDD}" type="datetimeFigureOut">
              <a:rPr lang="en-US" dirty="0"/>
              <a:t>5/13/2021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pl-PL"/>
              <a:t>Kliknij, aby edytować styl</a:t>
            </a:r>
            <a:endParaRPr lang="en-US"/>
          </a:p>
        </p:txBody>
      </p:sp>
      <p:sp>
        <p:nvSpPr>
          <p:cNvPr id="3" name="Date Placeholder 2"/>
          <p:cNvSpPr>
            <a:spLocks noGrp="1"/>
          </p:cNvSpPr>
          <p:nvPr>
            <p:ph type="dt" sz="half" idx="10"/>
          </p:nvPr>
        </p:nvSpPr>
        <p:spPr/>
        <p:txBody>
          <a:bodyPr/>
          <a:lstStyle/>
          <a:p>
            <a:fld id="{677919A6-33EB-49BD-A62F-1FA56B9F9712}" type="datetimeFigureOut">
              <a:rPr lang="en-US" dirty="0"/>
              <a:t>5/13/2021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E7D1B-D673-4CF6-8672-009D42ABD2A0}" type="datetimeFigureOut">
              <a:rPr lang="en-US" dirty="0"/>
              <a:t>5/13/2021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Zawartość z podpisem">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pl-PL"/>
              <a:t>Kliknij, aby edytować styl</a:t>
            </a:r>
            <a:endParaRPr lang="en-US"/>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DA16AA21-1863-4931-97CB-99D0A168701B}" type="datetimeFigureOut">
              <a:rPr lang="en-US" dirty="0"/>
              <a:t>5/13/2021</a:t>
            </a:fld>
            <a:endParaRPr lang="en-US"/>
          </a:p>
        </p:txBody>
      </p:sp>
      <p:sp>
        <p:nvSpPr>
          <p:cNvPr id="6" name="Footer Placeholder 5"/>
          <p:cNvSpPr>
            <a:spLocks noGrp="1"/>
          </p:cNvSpPr>
          <p:nvPr>
            <p:ph type="ftr" sz="quarter" idx="11"/>
          </p:nvPr>
        </p:nvSpPr>
        <p:spPr/>
        <p:txBody>
          <a:bodyPr/>
          <a:lstStyle/>
          <a:p>
            <a:endParaRPr lang="en-US"/>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az z podpisem">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pl-PL"/>
              <a:t>Kliknij, aby edytować styl</a:t>
            </a:r>
            <a:endParaRPr lang="en-US"/>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a:t>Kliknij ikonę, aby dodać obraz</a:t>
            </a:r>
            <a:endParaRPr lang="en-US"/>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3772C379-9A7C-4C87-A116-CBE9F58B04C5}" type="datetimeFigureOut">
              <a:rPr lang="en-US" dirty="0"/>
              <a:t>5/13/2021</a:t>
            </a:fld>
            <a:endParaRPr lang="en-US"/>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pl-PL"/>
              <a:t>Kliknij, aby edytować styl</a:t>
            </a:r>
            <a:endParaRPr lang="en-US"/>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8664C608-40B1-4030-A28D-5B74BC98ADCE}" type="datetimeFigureOut">
              <a:rPr lang="en-US" dirty="0"/>
              <a:t>5/13/2021</a:t>
            </a:fld>
            <a:endParaRPr lang="en-US"/>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4FAB73BC-B049-4115-A692-8D63A059BFB8}" type="slidenum">
              <a:rPr lang="en-US" dirty="0"/>
              <a:pPr/>
              <a:t>‹#›</a:t>
            </a:fld>
            <a:endParaRPr lang="en-US"/>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hf sldNum="0" hdr="0" ftr="0" dt="0"/>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4.xml"/><Relationship Id="rId5" Type="http://schemas.openxmlformats.org/officeDocument/2006/relationships/image" Target="../media/image17.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4.xml"/><Relationship Id="rId6" Type="http://schemas.openxmlformats.org/officeDocument/2006/relationships/image" Target="../media/image18.jpeg"/><Relationship Id="rId5" Type="http://schemas.microsoft.com/office/2007/relationships/hdphoto" Target="../media/hdphoto2.wdp"/><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4.xml"/><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4.xml"/><Relationship Id="rId6" Type="http://schemas.openxmlformats.org/officeDocument/2006/relationships/image" Target="../media/image20.jpeg"/><Relationship Id="rId5" Type="http://schemas.microsoft.com/office/2007/relationships/hdphoto" Target="../media/hdphoto2.wdp"/><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4.xml"/><Relationship Id="rId6" Type="http://schemas.openxmlformats.org/officeDocument/2006/relationships/image" Target="../media/image21.jpeg"/><Relationship Id="rId5" Type="http://schemas.microsoft.com/office/2007/relationships/hdphoto" Target="../media/hdphoto2.wdp"/><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4.xml"/><Relationship Id="rId5" Type="http://schemas.openxmlformats.org/officeDocument/2006/relationships/image" Target="../media/image22.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4.xml"/><Relationship Id="rId6" Type="http://schemas.openxmlformats.org/officeDocument/2006/relationships/image" Target="../media/image23.png"/><Relationship Id="rId5" Type="http://schemas.microsoft.com/office/2007/relationships/hdphoto" Target="../media/hdphoto2.wdp"/><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4.xml"/><Relationship Id="rId6" Type="http://schemas.openxmlformats.org/officeDocument/2006/relationships/image" Target="../media/image24.png"/><Relationship Id="rId5" Type="http://schemas.microsoft.com/office/2007/relationships/hdphoto" Target="../media/hdphoto2.wdp"/><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4.xml"/><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8" Type="http://schemas.openxmlformats.org/officeDocument/2006/relationships/image" Target="../media/image28.jpeg"/><Relationship Id="rId3" Type="http://schemas.microsoft.com/office/2007/relationships/hdphoto" Target="../media/hdphoto1.wdp"/><Relationship Id="rId7" Type="http://schemas.openxmlformats.org/officeDocument/2006/relationships/image" Target="../media/image27.jpeg"/><Relationship Id="rId2" Type="http://schemas.openxmlformats.org/officeDocument/2006/relationships/image" Target="../media/image2.png"/><Relationship Id="rId1" Type="http://schemas.openxmlformats.org/officeDocument/2006/relationships/slideLayout" Target="../slideLayouts/slideLayout4.xml"/><Relationship Id="rId6" Type="http://schemas.openxmlformats.org/officeDocument/2006/relationships/image" Target="../media/image26.jpeg"/><Relationship Id="rId5" Type="http://schemas.microsoft.com/office/2007/relationships/hdphoto" Target="../media/hdphoto2.wdp"/><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4.xml"/><Relationship Id="rId6" Type="http://schemas.openxmlformats.org/officeDocument/2006/relationships/image" Target="../media/image5.jpeg"/><Relationship Id="rId5" Type="http://schemas.microsoft.com/office/2007/relationships/hdphoto" Target="../media/hdphoto2.wdp"/><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4.xml"/><Relationship Id="rId6" Type="http://schemas.openxmlformats.org/officeDocument/2006/relationships/image" Target="../media/image29.png"/><Relationship Id="rId5" Type="http://schemas.microsoft.com/office/2007/relationships/hdphoto" Target="../media/hdphoto2.wdp"/><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4.xml"/><Relationship Id="rId6" Type="http://schemas.openxmlformats.org/officeDocument/2006/relationships/image" Target="../media/image30.jpeg"/><Relationship Id="rId5" Type="http://schemas.microsoft.com/office/2007/relationships/hdphoto" Target="../media/hdphoto2.wdp"/><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4.xml"/><Relationship Id="rId6" Type="http://schemas.openxmlformats.org/officeDocument/2006/relationships/image" Target="../media/image6.jpeg"/><Relationship Id="rId5" Type="http://schemas.microsoft.com/office/2007/relationships/hdphoto" Target="../media/hdphoto2.wdp"/><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9.xml"/><Relationship Id="rId6" Type="http://schemas.microsoft.com/office/2007/relationships/hdphoto" Target="../media/hdphoto2.wdp"/><Relationship Id="rId5" Type="http://schemas.openxmlformats.org/officeDocument/2006/relationships/image" Target="../media/image8.pn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8.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pn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11.png"/><Relationship Id="rId10" Type="http://schemas.openxmlformats.org/officeDocument/2006/relationships/image" Target="../media/image14.png"/><Relationship Id="rId4" Type="http://schemas.microsoft.com/office/2007/relationships/hdphoto" Target="../media/hdphoto1.wdp"/><Relationship Id="rId9"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4.xml"/><Relationship Id="rId6" Type="http://schemas.openxmlformats.org/officeDocument/2006/relationships/image" Target="../media/image2.png"/><Relationship Id="rId5" Type="http://schemas.microsoft.com/office/2007/relationships/hdphoto" Target="../media/hdphoto1.wdp"/><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4.xml"/><Relationship Id="rId6" Type="http://schemas.openxmlformats.org/officeDocument/2006/relationships/image" Target="../media/image16.png"/><Relationship Id="rId5" Type="http://schemas.microsoft.com/office/2007/relationships/hdphoto" Target="../media/hdphoto2.wdp"/><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pl-PL" sz="6600" dirty="0"/>
              <a:t>Klasowy poradnik czytelniczy</a:t>
            </a:r>
            <a:endParaRPr lang="en-US" sz="6600" dirty="0"/>
          </a:p>
        </p:txBody>
      </p:sp>
      <p:sp>
        <p:nvSpPr>
          <p:cNvPr id="3" name="Subtitle 2"/>
          <p:cNvSpPr>
            <a:spLocks noGrp="1"/>
          </p:cNvSpPr>
          <p:nvPr>
            <p:ph type="subTitle" idx="1"/>
          </p:nvPr>
        </p:nvSpPr>
        <p:spPr/>
        <p:txBody>
          <a:bodyPr>
            <a:normAutofit/>
          </a:bodyPr>
          <a:lstStyle/>
          <a:p>
            <a:r>
              <a:rPr lang="pl-PL" sz="3200" dirty="0">
                <a:solidFill>
                  <a:srgbClr val="FF0000"/>
                </a:solidFill>
              </a:rPr>
              <a:t>PROPOZYCJE KLASY 7G</a:t>
            </a:r>
            <a:endParaRPr lang="en-US" sz="3200" dirty="0">
              <a:solidFill>
                <a:srgbClr val="FF0000"/>
              </a:solidFill>
            </a:endParaRPr>
          </a:p>
        </p:txBody>
      </p:sp>
    </p:spTree>
    <p:extLst>
      <p:ext uri="{BB962C8B-B14F-4D97-AF65-F5344CB8AC3E}">
        <p14:creationId xmlns:p14="http://schemas.microsoft.com/office/powerpoint/2010/main" val="387934632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tint val="75000"/>
                <a:shade val="58000"/>
                <a:satMod val="120000"/>
              </a:schemeClr>
              <a:schemeClr val="bg1">
                <a:tint val="50000"/>
                <a:shade val="96000"/>
              </a:schemeClr>
            </a:duotone>
          </a:blip>
          <a:tile tx="0" ty="0" sx="100000" sy="100000" flip="none" algn="tl"/>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EC78E3E1-BBBA-4058-AAEB-714F04B0257C}"/>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1401725" y="6229681"/>
            <a:ext cx="457200" cy="457200"/>
            <a:chOff x="11361456" y="6195813"/>
            <a:chExt cx="548640" cy="548640"/>
          </a:xfrm>
        </p:grpSpPr>
        <p:sp>
          <p:nvSpPr>
            <p:cNvPr id="11" name="Oval 10">
              <a:extLst>
                <a:ext uri="{FF2B5EF4-FFF2-40B4-BE49-F238E27FC236}">
                  <a16:creationId xmlns:a16="http://schemas.microsoft.com/office/drawing/2014/main" xmlns="" id="{86860FA5-CE2B-4019-8FD1-031D7D84EF0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361456" y="6195813"/>
              <a:ext cx="548640" cy="548640"/>
            </a:xfrm>
            <a:prstGeom prst="ellipse">
              <a:avLst/>
            </a:prstGeom>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Rockwell Extra Bold" pitchFamily="18" charset="0"/>
                <a:ea typeface="+mn-ea"/>
                <a:cs typeface="+mn-cs"/>
              </a:endParaRPr>
            </a:p>
          </p:txBody>
        </p:sp>
        <p:sp>
          <p:nvSpPr>
            <p:cNvPr id="12" name="Oval 11">
              <a:extLst>
                <a:ext uri="{FF2B5EF4-FFF2-40B4-BE49-F238E27FC236}">
                  <a16:creationId xmlns:a16="http://schemas.microsoft.com/office/drawing/2014/main" xmlns="" id="{392DF474-2C37-4DC7-B889-E88EAADEA61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useBgFill="1">
        <p:nvSpPr>
          <p:cNvPr id="14" name="Rectangle 13">
            <a:extLst>
              <a:ext uri="{FF2B5EF4-FFF2-40B4-BE49-F238E27FC236}">
                <a16:creationId xmlns:a16="http://schemas.microsoft.com/office/drawing/2014/main" xmlns="" id="{2A0E4E09-FC02-4ADC-951A-3FFA90B6FE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xmlns="" id="{FFF70D43-D6AD-4445-BF3A-EC1AFF0D902A}"/>
              </a:ext>
            </a:extLst>
          </p:cNvPr>
          <p:cNvSpPr>
            <a:spLocks noGrp="1"/>
          </p:cNvSpPr>
          <p:nvPr>
            <p:ph type="title"/>
          </p:nvPr>
        </p:nvSpPr>
        <p:spPr>
          <a:xfrm>
            <a:off x="6386284" y="484632"/>
            <a:ext cx="4741963" cy="1497512"/>
          </a:xfrm>
        </p:spPr>
        <p:txBody>
          <a:bodyPr vert="horz" lIns="91440" tIns="45720" rIns="91440" bIns="45720" rtlCol="0" anchor="ctr">
            <a:normAutofit/>
          </a:bodyPr>
          <a:lstStyle/>
          <a:p>
            <a:r>
              <a:rPr lang="pl-PL" sz="4800" noProof="1">
                <a:solidFill>
                  <a:schemeClr val="tx1"/>
                </a:solidFill>
              </a:rPr>
              <a:t>Magiczne drzewo</a:t>
            </a:r>
            <a:r>
              <a:rPr lang="en-US" sz="4800" dirty="0">
                <a:solidFill>
                  <a:schemeClr val="tx1"/>
                </a:solidFill>
              </a:rPr>
              <a:t/>
            </a:r>
            <a:br>
              <a:rPr lang="en-US" sz="4800" dirty="0">
                <a:solidFill>
                  <a:schemeClr val="tx1"/>
                </a:solidFill>
              </a:rPr>
            </a:br>
            <a:endParaRPr lang="en-US" sz="4800" dirty="0">
              <a:solidFill>
                <a:schemeClr val="tx1"/>
              </a:solidFill>
            </a:endParaRPr>
          </a:p>
        </p:txBody>
      </p:sp>
      <p:sp>
        <p:nvSpPr>
          <p:cNvPr id="16" name="Freeform: Shape 15">
            <a:extLst>
              <a:ext uri="{FF2B5EF4-FFF2-40B4-BE49-F238E27FC236}">
                <a16:creationId xmlns:a16="http://schemas.microsoft.com/office/drawing/2014/main" xmlns="" id="{E5821A2D-F010-4C2B-8819-23281D9C770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 y="3"/>
            <a:ext cx="6095695" cy="6857997"/>
          </a:xfrm>
          <a:custGeom>
            <a:avLst/>
            <a:gdLst>
              <a:gd name="connsiteX0" fmla="*/ 3435036 w 6095695"/>
              <a:gd name="connsiteY0" fmla="*/ 0 h 6857997"/>
              <a:gd name="connsiteX1" fmla="*/ 4198562 w 6095695"/>
              <a:gd name="connsiteY1" fmla="*/ 0 h 6857997"/>
              <a:gd name="connsiteX2" fmla="*/ 4365987 w 6095695"/>
              <a:gd name="connsiteY2" fmla="*/ 128761 h 6857997"/>
              <a:gd name="connsiteX3" fmla="*/ 6095695 w 6095695"/>
              <a:gd name="connsiteY3" fmla="*/ 3718209 h 6857997"/>
              <a:gd name="connsiteX4" fmla="*/ 4860911 w 6095695"/>
              <a:gd name="connsiteY4" fmla="*/ 6845880 h 6857997"/>
              <a:gd name="connsiteX5" fmla="*/ 4849107 w 6095695"/>
              <a:gd name="connsiteY5" fmla="*/ 6857997 h 6857997"/>
              <a:gd name="connsiteX6" fmla="*/ 4253869 w 6095695"/>
              <a:gd name="connsiteY6" fmla="*/ 6857997 h 6857997"/>
              <a:gd name="connsiteX7" fmla="*/ 4409441 w 6095695"/>
              <a:gd name="connsiteY7" fmla="*/ 6719623 h 6857997"/>
              <a:gd name="connsiteX8" fmla="*/ 5679794 w 6095695"/>
              <a:gd name="connsiteY8" fmla="*/ 3718209 h 6857997"/>
              <a:gd name="connsiteX9" fmla="*/ 3591563 w 6095695"/>
              <a:gd name="connsiteY9" fmla="*/ 88079 h 6857997"/>
              <a:gd name="connsiteX10" fmla="*/ 0 w 6095695"/>
              <a:gd name="connsiteY10" fmla="*/ 0 h 6857997"/>
              <a:gd name="connsiteX11" fmla="*/ 3177466 w 6095695"/>
              <a:gd name="connsiteY11" fmla="*/ 0 h 6857997"/>
              <a:gd name="connsiteX12" fmla="*/ 3353291 w 6095695"/>
              <a:gd name="connsiteY12" fmla="*/ 88129 h 6857997"/>
              <a:gd name="connsiteX13" fmla="*/ 5560965 w 6095695"/>
              <a:gd name="connsiteY13" fmla="*/ 3718209 h 6857997"/>
              <a:gd name="connsiteX14" fmla="*/ 4325417 w 6095695"/>
              <a:gd name="connsiteY14" fmla="*/ 6637392 h 6857997"/>
              <a:gd name="connsiteX15" fmla="*/ 4077394 w 6095695"/>
              <a:gd name="connsiteY15" fmla="*/ 6857997 h 6857997"/>
              <a:gd name="connsiteX16" fmla="*/ 0 w 6095695"/>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Obraz 5" descr="Obraz zawierający tekst&#10;&#10;Opis wygenerowany automatycznie">
            <a:extLst>
              <a:ext uri="{FF2B5EF4-FFF2-40B4-BE49-F238E27FC236}">
                <a16:creationId xmlns:a16="http://schemas.microsoft.com/office/drawing/2014/main" xmlns="" id="{839B12F1-31BF-4102-ACC2-C8B6D2B29652}"/>
              </a:ext>
            </a:extLst>
          </p:cNvPr>
          <p:cNvPicPr>
            <a:picLocks noGrp="1" noChangeAspect="1"/>
          </p:cNvPicPr>
          <p:nvPr>
            <p:ph sz="half" idx="1"/>
          </p:nvPr>
        </p:nvPicPr>
        <p:blipFill>
          <a:blip r:embed="rId5"/>
          <a:stretch>
            <a:fillRect/>
          </a:stretch>
        </p:blipFill>
        <p:spPr>
          <a:xfrm>
            <a:off x="1076163" y="1287596"/>
            <a:ext cx="3068141" cy="4373733"/>
          </a:xfrm>
          <a:prstGeom prst="rect">
            <a:avLst/>
          </a:prstGeom>
        </p:spPr>
      </p:pic>
      <p:sp>
        <p:nvSpPr>
          <p:cNvPr id="4" name="Symbol zastępczy zawartości 3">
            <a:extLst>
              <a:ext uri="{FF2B5EF4-FFF2-40B4-BE49-F238E27FC236}">
                <a16:creationId xmlns:a16="http://schemas.microsoft.com/office/drawing/2014/main" xmlns="" id="{E943A656-9C0D-44F9-94BB-69E8B96C828B}"/>
              </a:ext>
            </a:extLst>
          </p:cNvPr>
          <p:cNvSpPr>
            <a:spLocks noGrp="1"/>
          </p:cNvSpPr>
          <p:nvPr>
            <p:ph sz="half" idx="2"/>
          </p:nvPr>
        </p:nvSpPr>
        <p:spPr>
          <a:xfrm>
            <a:off x="6386286" y="2456596"/>
            <a:ext cx="4741962" cy="3715603"/>
          </a:xfrm>
        </p:spPr>
        <p:txBody>
          <a:bodyPr vert="horz" lIns="91440" tIns="45720" rIns="91440" bIns="45720" rtlCol="0" anchor="t">
            <a:normAutofit/>
          </a:bodyPr>
          <a:lstStyle/>
          <a:p>
            <a:pPr>
              <a:buClr>
                <a:srgbClr val="9E3611"/>
              </a:buClr>
              <a:buFont typeface="Wingdings"/>
            </a:pPr>
            <a:endParaRPr lang="en-US" sz="2800" dirty="0"/>
          </a:p>
          <a:p>
            <a:pPr>
              <a:buClr>
                <a:srgbClr val="9E3611"/>
              </a:buClr>
              <a:buFont typeface="Wingdings"/>
            </a:pPr>
            <a:r>
              <a:rPr lang="pl-PL" sz="2800" dirty="0">
                <a:ea typeface="+mn-lt"/>
                <a:cs typeface="+mn-lt"/>
              </a:rPr>
              <a:t>Cykl 13 powieści  wydany przez Andrzeja Maleszkę . Jest</a:t>
            </a:r>
            <a:r>
              <a:rPr lang="pl-PL" sz="2800" dirty="0"/>
              <a:t> to bardzo ciekawa i tajemnicza  książka przygodowa .</a:t>
            </a:r>
          </a:p>
          <a:p>
            <a:pPr marL="0" indent="0">
              <a:buClr>
                <a:srgbClr val="9E3611"/>
              </a:buClr>
              <a:buNone/>
            </a:pPr>
            <a:r>
              <a:rPr lang="pl-PL" dirty="0"/>
              <a:t>   Zuzanna K</a:t>
            </a:r>
          </a:p>
        </p:txBody>
      </p:sp>
      <p:grpSp>
        <p:nvGrpSpPr>
          <p:cNvPr id="18" name="Group 17">
            <a:extLst>
              <a:ext uri="{FF2B5EF4-FFF2-40B4-BE49-F238E27FC236}">
                <a16:creationId xmlns:a16="http://schemas.microsoft.com/office/drawing/2014/main" xmlns="" id="{D68B9961-F007-40D1-AF51-61B6DE5106CE}"/>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1401725" y="6229681"/>
            <a:ext cx="457200" cy="457200"/>
            <a:chOff x="11361456" y="6195813"/>
            <a:chExt cx="548640" cy="548640"/>
          </a:xfrm>
        </p:grpSpPr>
        <p:sp>
          <p:nvSpPr>
            <p:cNvPr id="19" name="Oval 18">
              <a:extLst>
                <a:ext uri="{FF2B5EF4-FFF2-40B4-BE49-F238E27FC236}">
                  <a16:creationId xmlns:a16="http://schemas.microsoft.com/office/drawing/2014/main" xmlns="" id="{E9FDF494-C7FB-47DF-BD39-1F65FA55081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361456" y="6195813"/>
              <a:ext cx="548640" cy="548640"/>
            </a:xfrm>
            <a:prstGeom prst="ellipse">
              <a:avLst/>
            </a:prstGeom>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20" name="Oval 19">
              <a:extLst>
                <a:ext uri="{FF2B5EF4-FFF2-40B4-BE49-F238E27FC236}">
                  <a16:creationId xmlns:a16="http://schemas.microsoft.com/office/drawing/2014/main" xmlns="" id="{3A822E1C-4C1A-4BEE-B19C-0FFB2D57BBD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396488" y="6230844"/>
              <a:ext cx="478576" cy="478578"/>
            </a:xfrm>
            <a:prstGeom prst="ellipse">
              <a:avLst/>
            </a:prstGeom>
            <a:noFill/>
            <a:ln w="12700" cap="flat" cmpd="sng" algn="ctr">
              <a:solidFill>
                <a:srgbClr val="FFFFFF"/>
              </a:solidFill>
              <a:prstDash val="solid"/>
            </a:ln>
            <a:effectLst/>
          </p:spPr>
        </p:sp>
      </p:grpSp>
    </p:spTree>
    <p:extLst>
      <p:ext uri="{BB962C8B-B14F-4D97-AF65-F5344CB8AC3E}">
        <p14:creationId xmlns:p14="http://schemas.microsoft.com/office/powerpoint/2010/main" val="398678324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16DBFAD4-B5FC-442B-A283-381B01B195F7}"/>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1401725" y="6229681"/>
            <a:ext cx="457200" cy="457200"/>
            <a:chOff x="11361456" y="6195813"/>
            <a:chExt cx="548640" cy="548640"/>
          </a:xfrm>
        </p:grpSpPr>
        <p:sp>
          <p:nvSpPr>
            <p:cNvPr id="11" name="Oval 10">
              <a:extLst>
                <a:ext uri="{FF2B5EF4-FFF2-40B4-BE49-F238E27FC236}">
                  <a16:creationId xmlns:a16="http://schemas.microsoft.com/office/drawing/2014/main" xmlns="" id="{9B649DC7-8769-4383-A6F2-8F366BA7A15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2" name="Oval 11">
              <a:extLst>
                <a:ext uri="{FF2B5EF4-FFF2-40B4-BE49-F238E27FC236}">
                  <a16:creationId xmlns:a16="http://schemas.microsoft.com/office/drawing/2014/main" xmlns="" id="{0C67FD53-2686-4E0E-BA49-976F78F9AAC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396488" y="6230844"/>
              <a:ext cx="478576" cy="478578"/>
            </a:xfrm>
            <a:prstGeom prst="ellipse">
              <a:avLst/>
            </a:prstGeom>
            <a:noFill/>
            <a:ln w="12700" cap="flat" cmpd="sng" algn="ctr">
              <a:solidFill>
                <a:srgbClr val="FFFFFF"/>
              </a:solidFill>
              <a:prstDash val="solid"/>
            </a:ln>
            <a:effectLst/>
          </p:spPr>
        </p:sp>
      </p:grpSp>
      <p:sp>
        <p:nvSpPr>
          <p:cNvPr id="14" name="Rectangle 13">
            <a:extLst>
              <a:ext uri="{FF2B5EF4-FFF2-40B4-BE49-F238E27FC236}">
                <a16:creationId xmlns:a16="http://schemas.microsoft.com/office/drawing/2014/main" xmlns="" id="{3964958D-AF5D-4863-B5FB-83F6B8CB12A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344" y="0"/>
            <a:ext cx="12188656" cy="6857999"/>
          </a:xfrm>
          <a:prstGeom prst="rect">
            <a:avLst/>
          </a:prstGeom>
          <a:blipFill dpi="0" rotWithShape="1">
            <a:blip r:embed="rId4">
              <a:alphaModFix amt="60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xmlns="" id="{5A6FB20B-B82D-4812-9708-DCF56D47DB91}"/>
              </a:ext>
            </a:extLst>
          </p:cNvPr>
          <p:cNvSpPr>
            <a:spLocks noGrp="1"/>
          </p:cNvSpPr>
          <p:nvPr>
            <p:ph type="title"/>
          </p:nvPr>
        </p:nvSpPr>
        <p:spPr>
          <a:xfrm>
            <a:off x="5091610" y="812053"/>
            <a:ext cx="5808503" cy="1130023"/>
          </a:xfrm>
          <a:ln>
            <a:noFill/>
          </a:ln>
        </p:spPr>
        <p:txBody>
          <a:bodyPr vert="horz" lIns="91440" tIns="45720" rIns="91440" bIns="45720" rtlCol="0" anchor="ctr">
            <a:normAutofit fontScale="90000"/>
          </a:bodyPr>
          <a:lstStyle/>
          <a:p>
            <a:r>
              <a:rPr lang="en-US" sz="4800" dirty="0"/>
              <a:t>  </a:t>
            </a:r>
            <a:endParaRPr lang="pl-PL" sz="4800" dirty="0">
              <a:ea typeface="+mj-lt"/>
              <a:cs typeface="+mj-lt"/>
            </a:endParaRPr>
          </a:p>
          <a:p>
            <a:r>
              <a:rPr lang="en-US" dirty="0"/>
              <a:t>   </a:t>
            </a:r>
            <a:r>
              <a:rPr lang="pl-PL" dirty="0"/>
              <a:t>,,</a:t>
            </a:r>
            <a:r>
              <a:rPr lang="pl-PL" dirty="0" err="1"/>
              <a:t>riverdale</a:t>
            </a:r>
            <a:r>
              <a:rPr lang="pl-PL" dirty="0"/>
              <a:t>'' Roberto-</a:t>
            </a:r>
            <a:r>
              <a:rPr lang="pl-PL" dirty="0" err="1"/>
              <a:t>aguirre</a:t>
            </a:r>
            <a:r>
              <a:rPr lang="pl-PL" dirty="0"/>
              <a:t>-</a:t>
            </a:r>
            <a:r>
              <a:rPr lang="pl-PL" dirty="0" err="1"/>
              <a:t>Sacase</a:t>
            </a:r>
            <a:r>
              <a:rPr lang="en-US" dirty="0"/>
              <a:t/>
            </a:r>
            <a:br>
              <a:rPr lang="en-US" dirty="0"/>
            </a:br>
            <a:endParaRPr lang="en-US" dirty="0"/>
          </a:p>
          <a:p>
            <a:endParaRPr lang="en-US" sz="4800" dirty="0"/>
          </a:p>
        </p:txBody>
      </p:sp>
      <p:pic>
        <p:nvPicPr>
          <p:cNvPr id="5" name="Picture 5">
            <a:extLst>
              <a:ext uri="{FF2B5EF4-FFF2-40B4-BE49-F238E27FC236}">
                <a16:creationId xmlns:a16="http://schemas.microsoft.com/office/drawing/2014/main" xmlns="" id="{2BA990EF-25D4-4C1B-86FA-F0FCDC6D7747}"/>
              </a:ext>
            </a:extLst>
          </p:cNvPr>
          <p:cNvPicPr>
            <a:picLocks noGrp="1" noChangeAspect="1"/>
          </p:cNvPicPr>
          <p:nvPr>
            <p:ph sz="half" idx="1"/>
          </p:nvPr>
        </p:nvPicPr>
        <p:blipFill rotWithShape="1">
          <a:blip r:embed="rId6"/>
          <a:srcRect l="2875" r="329" b="-1"/>
          <a:stretch/>
        </p:blipFill>
        <p:spPr>
          <a:xfrm>
            <a:off x="3344" y="10"/>
            <a:ext cx="4646726" cy="6857990"/>
          </a:xfrm>
          <a:prstGeom prst="rect">
            <a:avLst/>
          </a:prstGeom>
        </p:spPr>
      </p:pic>
      <p:sp>
        <p:nvSpPr>
          <p:cNvPr id="4" name="Symbol zastępczy zawartości 3">
            <a:extLst>
              <a:ext uri="{FF2B5EF4-FFF2-40B4-BE49-F238E27FC236}">
                <a16:creationId xmlns:a16="http://schemas.microsoft.com/office/drawing/2014/main" xmlns="" id="{FF81A806-FF76-410D-9EF7-D4A91BC3B795}"/>
              </a:ext>
            </a:extLst>
          </p:cNvPr>
          <p:cNvSpPr>
            <a:spLocks noGrp="1"/>
          </p:cNvSpPr>
          <p:nvPr>
            <p:ph sz="half" idx="2"/>
          </p:nvPr>
        </p:nvSpPr>
        <p:spPr>
          <a:xfrm>
            <a:off x="4970109" y="2121408"/>
            <a:ext cx="6730276" cy="4050792"/>
          </a:xfrm>
        </p:spPr>
        <p:txBody>
          <a:bodyPr vert="horz" lIns="91440" tIns="45720" rIns="91440" bIns="45720" rtlCol="0" anchor="t">
            <a:normAutofit/>
          </a:bodyPr>
          <a:lstStyle/>
          <a:p>
            <a:pPr marL="0"/>
            <a:r>
              <a:rPr lang="pl-PL" sz="1800" dirty="0"/>
              <a:t> Opowiada historię przyjaciół żyjących w niewielkim miasteczku </a:t>
            </a:r>
            <a:r>
              <a:rPr lang="pl-PL" sz="1800" b="1" dirty="0" err="1"/>
              <a:t>Riverdale</a:t>
            </a:r>
            <a:r>
              <a:rPr lang="pl-PL" sz="1800" dirty="0"/>
              <a:t>.</a:t>
            </a:r>
          </a:p>
          <a:p>
            <a:pPr marL="0"/>
            <a:r>
              <a:rPr lang="pl-PL" sz="1800" dirty="0"/>
              <a:t>Pewnego dnia dochodzi w nim do tragedii, w której ginie jeden z kolegów z ich szkoły . Nastolatki wspólnie chcą odkryć tajemnicę i dowiedzieć się, kto i co tak naprawdę stoi na śmiercią .</a:t>
            </a:r>
          </a:p>
          <a:p>
            <a:pPr marL="0">
              <a:buClr>
                <a:srgbClr val="9E3611"/>
              </a:buClr>
            </a:pPr>
            <a:r>
              <a:rPr lang="pl-PL" sz="1800" dirty="0"/>
              <a:t>Według mnie jest to bardzo ciekawa książka   ponieważ jest bardzo dużo przygód oraz ma wiele  fantastycznych </a:t>
            </a:r>
            <a:r>
              <a:rPr lang="pl-PL" sz="1800" dirty="0" err="1"/>
              <a:t>bochaterów.Jestem</a:t>
            </a:r>
            <a:r>
              <a:rPr lang="pl-PL" sz="1800" dirty="0"/>
              <a:t> jej fankom  </a:t>
            </a:r>
            <a:r>
              <a:rPr lang="pl-PL" sz="1800" dirty="0" err="1"/>
              <a:t>obejżałam</a:t>
            </a:r>
            <a:r>
              <a:rPr lang="pl-PL" sz="1800" dirty="0"/>
              <a:t> </a:t>
            </a:r>
            <a:r>
              <a:rPr lang="pl-PL" sz="1800" dirty="0" err="1"/>
              <a:t>rónież</a:t>
            </a:r>
            <a:r>
              <a:rPr lang="pl-PL" sz="1800" dirty="0"/>
              <a:t>  serial.</a:t>
            </a:r>
          </a:p>
          <a:p>
            <a:pPr marL="0">
              <a:buClr>
                <a:srgbClr val="9E3611"/>
              </a:buClr>
            </a:pPr>
            <a:r>
              <a:rPr lang="pl-PL" sz="1800" dirty="0"/>
              <a:t> Karolina k </a:t>
            </a:r>
          </a:p>
        </p:txBody>
      </p:sp>
      <p:grpSp>
        <p:nvGrpSpPr>
          <p:cNvPr id="16" name="Group 15">
            <a:extLst>
              <a:ext uri="{FF2B5EF4-FFF2-40B4-BE49-F238E27FC236}">
                <a16:creationId xmlns:a16="http://schemas.microsoft.com/office/drawing/2014/main" xmlns="" id="{11002ACD-3B0C-4885-8754-8A00E926FE4B}"/>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1401725" y="6229681"/>
            <a:ext cx="457200" cy="457200"/>
            <a:chOff x="11361456" y="6195813"/>
            <a:chExt cx="548640" cy="548640"/>
          </a:xfrm>
        </p:grpSpPr>
        <p:sp>
          <p:nvSpPr>
            <p:cNvPr id="17" name="Oval 16">
              <a:extLst>
                <a:ext uri="{FF2B5EF4-FFF2-40B4-BE49-F238E27FC236}">
                  <a16:creationId xmlns:a16="http://schemas.microsoft.com/office/drawing/2014/main" xmlns="" id="{DF0313CD-4196-4456-A70D-5EE2B995BAD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Rockwell Extra Bold" pitchFamily="18" charset="0"/>
                <a:ea typeface="+mn-ea"/>
                <a:cs typeface="+mn-cs"/>
              </a:endParaRPr>
            </a:p>
          </p:txBody>
        </p:sp>
        <p:sp>
          <p:nvSpPr>
            <p:cNvPr id="18" name="Oval 17">
              <a:extLst>
                <a:ext uri="{FF2B5EF4-FFF2-40B4-BE49-F238E27FC236}">
                  <a16:creationId xmlns:a16="http://schemas.microsoft.com/office/drawing/2014/main" xmlns="" id="{80DE0B32-9EE8-4975-AD48-3855B0A82A3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127851820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xmlns="" id="{16DBFAD4-B5FC-442B-A283-381B01B195F7}"/>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1401725" y="6229681"/>
            <a:ext cx="457200" cy="457200"/>
            <a:chOff x="11361456" y="6195813"/>
            <a:chExt cx="548640" cy="548640"/>
          </a:xfrm>
        </p:grpSpPr>
        <p:sp>
          <p:nvSpPr>
            <p:cNvPr id="24" name="Oval 23">
              <a:extLst>
                <a:ext uri="{FF2B5EF4-FFF2-40B4-BE49-F238E27FC236}">
                  <a16:creationId xmlns:a16="http://schemas.microsoft.com/office/drawing/2014/main" xmlns="" id="{9B649DC7-8769-4383-A6F2-8F366BA7A15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25" name="Oval 24">
              <a:extLst>
                <a:ext uri="{FF2B5EF4-FFF2-40B4-BE49-F238E27FC236}">
                  <a16:creationId xmlns:a16="http://schemas.microsoft.com/office/drawing/2014/main" xmlns="" id="{0C67FD53-2686-4E0E-BA49-976F78F9AAC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396488" y="6230844"/>
              <a:ext cx="478576" cy="478578"/>
            </a:xfrm>
            <a:prstGeom prst="ellipse">
              <a:avLst/>
            </a:prstGeom>
            <a:noFill/>
            <a:ln w="12700" cap="flat" cmpd="sng" algn="ctr">
              <a:solidFill>
                <a:srgbClr val="FFFFFF"/>
              </a:solidFill>
              <a:prstDash val="solid"/>
            </a:ln>
            <a:effectLst/>
          </p:spPr>
        </p:sp>
      </p:grpSp>
      <p:sp>
        <p:nvSpPr>
          <p:cNvPr id="2" name="Tytuł 1">
            <a:extLst>
              <a:ext uri="{FF2B5EF4-FFF2-40B4-BE49-F238E27FC236}">
                <a16:creationId xmlns:a16="http://schemas.microsoft.com/office/drawing/2014/main" xmlns="" id="{9397A95C-65FE-447A-96B6-5AC73D8060DA}"/>
              </a:ext>
            </a:extLst>
          </p:cNvPr>
          <p:cNvSpPr>
            <a:spLocks noGrp="1"/>
          </p:cNvSpPr>
          <p:nvPr>
            <p:ph type="title"/>
          </p:nvPr>
        </p:nvSpPr>
        <p:spPr>
          <a:xfrm>
            <a:off x="4935793" y="484632"/>
            <a:ext cx="6607277" cy="1609344"/>
          </a:xfrm>
        </p:spPr>
        <p:txBody>
          <a:bodyPr vert="horz" lIns="91440" tIns="45720" rIns="91440" bIns="45720" rtlCol="0" anchor="ctr">
            <a:normAutofit/>
          </a:bodyPr>
          <a:lstStyle/>
          <a:p>
            <a:r>
              <a:rPr lang="en-US"/>
              <a:t>  </a:t>
            </a:r>
          </a:p>
        </p:txBody>
      </p:sp>
      <p:sp>
        <p:nvSpPr>
          <p:cNvPr id="4" name="Symbol zastępczy zawartości 3">
            <a:extLst>
              <a:ext uri="{FF2B5EF4-FFF2-40B4-BE49-F238E27FC236}">
                <a16:creationId xmlns:a16="http://schemas.microsoft.com/office/drawing/2014/main" xmlns="" id="{FC8576CD-8A24-471C-B10D-149196D06554}"/>
              </a:ext>
            </a:extLst>
          </p:cNvPr>
          <p:cNvSpPr>
            <a:spLocks noGrp="1"/>
          </p:cNvSpPr>
          <p:nvPr>
            <p:ph sz="half" idx="2"/>
          </p:nvPr>
        </p:nvSpPr>
        <p:spPr>
          <a:xfrm>
            <a:off x="4935794" y="2121408"/>
            <a:ext cx="6607276" cy="4050792"/>
          </a:xfrm>
        </p:spPr>
        <p:txBody>
          <a:bodyPr vert="horz" lIns="91440" tIns="45720" rIns="91440" bIns="45720" rtlCol="0" anchor="t">
            <a:normAutofit/>
          </a:bodyPr>
          <a:lstStyle/>
          <a:p>
            <a:pPr marL="0"/>
            <a:r>
              <a:rPr lang="pl-PL" dirty="0">
                <a:ea typeface="+mn-lt"/>
                <a:cs typeface="+mn-lt"/>
              </a:rPr>
              <a:t>Autorem</a:t>
            </a:r>
            <a:r>
              <a:rPr lang="en-US" dirty="0">
                <a:ea typeface="+mn-lt"/>
                <a:cs typeface="+mn-lt"/>
              </a:rPr>
              <a:t> jest John Ronald Reuel Tolkien</a:t>
            </a:r>
          </a:p>
          <a:p>
            <a:pPr marL="0">
              <a:buClr>
                <a:srgbClr val="9E3611"/>
              </a:buClr>
            </a:pPr>
            <a:r>
              <a:rPr lang="pl-PL" dirty="0">
                <a:ea typeface="+mn-lt"/>
                <a:cs typeface="+mn-lt"/>
              </a:rPr>
              <a:t>Opowiada</a:t>
            </a:r>
            <a:r>
              <a:rPr lang="en-US" dirty="0">
                <a:ea typeface="+mn-lt"/>
                <a:cs typeface="+mn-lt"/>
              </a:rPr>
              <a:t> o </a:t>
            </a:r>
            <a:r>
              <a:rPr lang="pl-PL" dirty="0">
                <a:ea typeface="+mn-lt"/>
                <a:cs typeface="+mn-lt"/>
              </a:rPr>
              <a:t>wyprawie</a:t>
            </a:r>
            <a:r>
              <a:rPr lang="en-US" dirty="0">
                <a:ea typeface="+mn-lt"/>
                <a:cs typeface="+mn-lt"/>
              </a:rPr>
              <a:t> </a:t>
            </a:r>
            <a:r>
              <a:rPr lang="pl-PL" dirty="0">
                <a:ea typeface="+mn-lt"/>
                <a:cs typeface="+mn-lt"/>
              </a:rPr>
              <a:t>podjętej</a:t>
            </a:r>
            <a:r>
              <a:rPr lang="en-US" dirty="0">
                <a:ea typeface="+mn-lt"/>
                <a:cs typeface="+mn-lt"/>
              </a:rPr>
              <a:t> </a:t>
            </a:r>
            <a:r>
              <a:rPr lang="pl-PL" dirty="0">
                <a:ea typeface="+mn-lt"/>
                <a:cs typeface="+mn-lt"/>
              </a:rPr>
              <a:t>przez krasnoludów tworzących kompanię </a:t>
            </a:r>
            <a:r>
              <a:rPr lang="en-US" dirty="0" err="1">
                <a:ea typeface="+mn-lt"/>
                <a:cs typeface="+mn-lt"/>
              </a:rPr>
              <a:t>Thorina</a:t>
            </a:r>
            <a:r>
              <a:rPr lang="pl-PL" dirty="0">
                <a:ea typeface="+mn-lt"/>
                <a:cs typeface="+mn-lt"/>
              </a:rPr>
              <a:t> i towarzyszącego im </a:t>
            </a:r>
            <a:r>
              <a:rPr lang="en-MY" b="1" dirty="0" err="1">
                <a:ea typeface="+mn-lt"/>
                <a:cs typeface="+mn-lt"/>
              </a:rPr>
              <a:t>hobbita</a:t>
            </a:r>
            <a:r>
              <a:rPr lang="pl-PL" dirty="0">
                <a:ea typeface="+mn-lt"/>
                <a:cs typeface="+mn-lt"/>
              </a:rPr>
              <a:t> nazwiskiem </a:t>
            </a:r>
            <a:r>
              <a:rPr lang="en-JM" dirty="0">
                <a:ea typeface="+mn-lt"/>
                <a:cs typeface="+mn-lt"/>
              </a:rPr>
              <a:t>Bilbo</a:t>
            </a:r>
            <a:r>
              <a:rPr lang="pl-PL" dirty="0">
                <a:ea typeface="+mn-lt"/>
                <a:cs typeface="+mn-lt"/>
              </a:rPr>
              <a:t> </a:t>
            </a:r>
            <a:r>
              <a:rPr lang="en-IE" dirty="0">
                <a:ea typeface="+mn-lt"/>
                <a:cs typeface="+mn-lt"/>
              </a:rPr>
              <a:t>Baggins</a:t>
            </a:r>
            <a:r>
              <a:rPr lang="pl-PL" dirty="0">
                <a:ea typeface="+mn-lt"/>
                <a:cs typeface="+mn-lt"/>
              </a:rPr>
              <a:t> do zajmowanej przez smoka </a:t>
            </a:r>
            <a:r>
              <a:rPr lang="en-SG" dirty="0" err="1">
                <a:ea typeface="+mn-lt"/>
                <a:cs typeface="+mn-lt"/>
              </a:rPr>
              <a:t>Smauga</a:t>
            </a:r>
            <a:r>
              <a:rPr lang="pl-PL" dirty="0">
                <a:ea typeface="+mn-lt"/>
                <a:cs typeface="+mn-lt"/>
              </a:rPr>
              <a:t> Samotnej Góry w celu odzyskania zagarniętych skarbów i dawnej siedziby krasnoludów.</a:t>
            </a:r>
          </a:p>
          <a:p>
            <a:pPr marL="0">
              <a:buClr>
                <a:srgbClr val="9E3611"/>
              </a:buClr>
            </a:pPr>
            <a:r>
              <a:rPr lang="pl-PL" dirty="0"/>
              <a:t>Moim zdaniem jest dużo przygód i walk.</a:t>
            </a:r>
          </a:p>
          <a:p>
            <a:pPr marL="0">
              <a:buClr>
                <a:srgbClr val="9E3611"/>
              </a:buClr>
            </a:pPr>
            <a:r>
              <a:rPr lang="pl-PL" dirty="0"/>
              <a:t>Polecam do przeczytania.</a:t>
            </a:r>
          </a:p>
          <a:p>
            <a:pPr marL="0">
              <a:buClr>
                <a:srgbClr val="9E3611"/>
              </a:buClr>
            </a:pPr>
            <a:endParaRPr lang="en-US" dirty="0"/>
          </a:p>
          <a:p>
            <a:pPr marL="0" indent="0">
              <a:buClr>
                <a:srgbClr val="9E3611"/>
              </a:buClr>
              <a:buNone/>
            </a:pPr>
            <a:r>
              <a:rPr lang="en-US" dirty="0"/>
              <a:t>O.</a:t>
            </a:r>
            <a:r>
              <a:rPr lang="pl-PL" dirty="0"/>
              <a:t>Leski</a:t>
            </a:r>
            <a:r>
              <a:rPr lang="en-US" dirty="0"/>
              <a:t> </a:t>
            </a:r>
          </a:p>
          <a:p>
            <a:pPr marL="0" indent="0">
              <a:buClr>
                <a:srgbClr val="9E3611"/>
              </a:buClr>
              <a:buNone/>
            </a:pPr>
            <a:endParaRPr lang="en-US" dirty="0"/>
          </a:p>
        </p:txBody>
      </p:sp>
      <p:sp>
        <p:nvSpPr>
          <p:cNvPr id="5" name="TextBox 4">
            <a:extLst>
              <a:ext uri="{FF2B5EF4-FFF2-40B4-BE49-F238E27FC236}">
                <a16:creationId xmlns:a16="http://schemas.microsoft.com/office/drawing/2014/main" xmlns="" id="{FF772AF5-2C3F-42B0-ACE3-25FF045B61D3}"/>
              </a:ext>
            </a:extLst>
          </p:cNvPr>
          <p:cNvSpPr txBox="1"/>
          <p:nvPr/>
        </p:nvSpPr>
        <p:spPr>
          <a:xfrm>
            <a:off x="4940061" y="813759"/>
            <a:ext cx="619376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5400"/>
              <a:t>Hobbit</a:t>
            </a:r>
          </a:p>
        </p:txBody>
      </p:sp>
      <p:pic>
        <p:nvPicPr>
          <p:cNvPr id="19" name="Picture 19">
            <a:extLst>
              <a:ext uri="{FF2B5EF4-FFF2-40B4-BE49-F238E27FC236}">
                <a16:creationId xmlns:a16="http://schemas.microsoft.com/office/drawing/2014/main" xmlns="" id="{E12BC987-1EB2-4350-8FEC-60B24A172D28}"/>
              </a:ext>
            </a:extLst>
          </p:cNvPr>
          <p:cNvPicPr>
            <a:picLocks noGrp="1" noChangeAspect="1"/>
          </p:cNvPicPr>
          <p:nvPr>
            <p:ph sz="half" idx="1"/>
          </p:nvPr>
        </p:nvPicPr>
        <p:blipFill>
          <a:blip r:embed="rId4"/>
          <a:stretch>
            <a:fillRect/>
          </a:stretch>
        </p:blipFill>
        <p:spPr>
          <a:xfrm>
            <a:off x="863738" y="152341"/>
            <a:ext cx="3858697" cy="6019859"/>
          </a:xfrm>
        </p:spPr>
      </p:pic>
    </p:spTree>
    <p:extLst>
      <p:ext uri="{BB962C8B-B14F-4D97-AF65-F5344CB8AC3E}">
        <p14:creationId xmlns:p14="http://schemas.microsoft.com/office/powerpoint/2010/main" val="145884591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3" name="Group 64">
            <a:extLst>
              <a:ext uri="{FF2B5EF4-FFF2-40B4-BE49-F238E27FC236}">
                <a16:creationId xmlns:a16="http://schemas.microsoft.com/office/drawing/2014/main" xmlns="" id="{16DBFAD4-B5FC-442B-A283-381B01B195F7}"/>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1401725" y="6229681"/>
            <a:ext cx="457200" cy="457200"/>
            <a:chOff x="11361456" y="6195813"/>
            <a:chExt cx="548640" cy="548640"/>
          </a:xfrm>
        </p:grpSpPr>
        <p:sp>
          <p:nvSpPr>
            <p:cNvPr id="66" name="Oval 65">
              <a:extLst>
                <a:ext uri="{FF2B5EF4-FFF2-40B4-BE49-F238E27FC236}">
                  <a16:creationId xmlns:a16="http://schemas.microsoft.com/office/drawing/2014/main" xmlns="" id="{9B649DC7-8769-4383-A6F2-8F366BA7A15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67" name="Oval 66">
              <a:extLst>
                <a:ext uri="{FF2B5EF4-FFF2-40B4-BE49-F238E27FC236}">
                  <a16:creationId xmlns:a16="http://schemas.microsoft.com/office/drawing/2014/main" xmlns="" id="{0C67FD53-2686-4E0E-BA49-976F78F9AAC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396488" y="6230844"/>
              <a:ext cx="478576" cy="478578"/>
            </a:xfrm>
            <a:prstGeom prst="ellipse">
              <a:avLst/>
            </a:prstGeom>
            <a:noFill/>
            <a:ln w="12700" cap="flat" cmpd="sng" algn="ctr">
              <a:solidFill>
                <a:srgbClr val="FFFFFF"/>
              </a:solidFill>
              <a:prstDash val="solid"/>
            </a:ln>
            <a:effectLst/>
          </p:spPr>
        </p:sp>
      </p:grpSp>
      <p:sp>
        <p:nvSpPr>
          <p:cNvPr id="64" name="Rectangle 68">
            <a:extLst>
              <a:ext uri="{FF2B5EF4-FFF2-40B4-BE49-F238E27FC236}">
                <a16:creationId xmlns:a16="http://schemas.microsoft.com/office/drawing/2014/main" xmlns="" id="{3964958D-AF5D-4863-B5FB-83F6B8CB12A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344" y="0"/>
            <a:ext cx="12188656" cy="6857999"/>
          </a:xfrm>
          <a:prstGeom prst="rect">
            <a:avLst/>
          </a:prstGeom>
          <a:blipFill dpi="0" rotWithShape="1">
            <a:blip r:embed="rId4">
              <a:alphaModFix amt="60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xmlns="" id="{429F9BA2-DC84-4EEE-A87C-7A9BFAFDA1A7}"/>
              </a:ext>
            </a:extLst>
          </p:cNvPr>
          <p:cNvSpPr>
            <a:spLocks noGrp="1"/>
          </p:cNvSpPr>
          <p:nvPr>
            <p:ph type="title"/>
          </p:nvPr>
        </p:nvSpPr>
        <p:spPr>
          <a:xfrm>
            <a:off x="4970109" y="484632"/>
            <a:ext cx="6730277" cy="1609344"/>
          </a:xfrm>
          <a:ln>
            <a:noFill/>
          </a:ln>
        </p:spPr>
        <p:txBody>
          <a:bodyPr vert="horz" lIns="91440" tIns="45720" rIns="91440" bIns="45720" rtlCol="0" anchor="ctr">
            <a:normAutofit/>
          </a:bodyPr>
          <a:lstStyle/>
          <a:p>
            <a:r>
              <a:rPr lang="en-US" sz="4800"/>
              <a:t>Pacjentka-Alex michaelides</a:t>
            </a:r>
          </a:p>
        </p:txBody>
      </p:sp>
      <p:pic>
        <p:nvPicPr>
          <p:cNvPr id="5" name="Picture 5">
            <a:extLst>
              <a:ext uri="{FF2B5EF4-FFF2-40B4-BE49-F238E27FC236}">
                <a16:creationId xmlns:a16="http://schemas.microsoft.com/office/drawing/2014/main" xmlns="" id="{9A27D625-6C9D-403C-96A7-764339E81919}"/>
              </a:ext>
            </a:extLst>
          </p:cNvPr>
          <p:cNvPicPr>
            <a:picLocks noGrp="1" noChangeAspect="1"/>
          </p:cNvPicPr>
          <p:nvPr>
            <p:ph sz="half" idx="1"/>
          </p:nvPr>
        </p:nvPicPr>
        <p:blipFill rotWithShape="1">
          <a:blip r:embed="rId6"/>
          <a:srcRect t="3330" r="2" b="2"/>
          <a:stretch/>
        </p:blipFill>
        <p:spPr>
          <a:xfrm>
            <a:off x="3344" y="10"/>
            <a:ext cx="4646726" cy="6857990"/>
          </a:xfrm>
          <a:prstGeom prst="rect">
            <a:avLst/>
          </a:prstGeom>
        </p:spPr>
      </p:pic>
      <p:sp>
        <p:nvSpPr>
          <p:cNvPr id="4" name="Symbol zastępczy zawartości 3">
            <a:extLst>
              <a:ext uri="{FF2B5EF4-FFF2-40B4-BE49-F238E27FC236}">
                <a16:creationId xmlns:a16="http://schemas.microsoft.com/office/drawing/2014/main" xmlns="" id="{CE1773C8-D95D-45D3-B59C-69925FC61EB3}"/>
              </a:ext>
            </a:extLst>
          </p:cNvPr>
          <p:cNvSpPr>
            <a:spLocks noGrp="1"/>
          </p:cNvSpPr>
          <p:nvPr>
            <p:ph sz="half" idx="2"/>
          </p:nvPr>
        </p:nvSpPr>
        <p:spPr>
          <a:xfrm>
            <a:off x="4970109" y="2121408"/>
            <a:ext cx="6730276" cy="4050792"/>
          </a:xfrm>
        </p:spPr>
        <p:txBody>
          <a:bodyPr vert="horz" lIns="91440" tIns="45720" rIns="91440" bIns="45720" rtlCol="0" anchor="t">
            <a:normAutofit/>
          </a:bodyPr>
          <a:lstStyle/>
          <a:p>
            <a:r>
              <a:rPr lang="pl-PL" sz="1500" dirty="0">
                <a:ea typeface="+mn-lt"/>
                <a:cs typeface="+mn-lt"/>
              </a:rPr>
              <a:t>Główną bohaterką książki „Pacjentka” jest </a:t>
            </a:r>
            <a:r>
              <a:rPr lang="pl-PL" sz="1500" dirty="0" err="1">
                <a:ea typeface="+mn-lt"/>
                <a:cs typeface="+mn-lt"/>
              </a:rPr>
              <a:t>Alicia</a:t>
            </a:r>
            <a:r>
              <a:rPr lang="pl-PL" sz="1500" dirty="0">
                <a:ea typeface="+mn-lt"/>
                <a:cs typeface="+mn-lt"/>
              </a:rPr>
              <a:t> Berenson. Poznasz ją jako cenioną w środowisku malarkę i fotografkę, która jest spełniona zawodowo. Ma dobrą sytuację finansową, dom i kochającego męża Gabriela. Wydawać by się mogło, że tak naprawdę niczego jej do szczęścia nie brakuje.</a:t>
            </a:r>
            <a:endParaRPr lang="pl-PL" dirty="0"/>
          </a:p>
          <a:p>
            <a:pPr>
              <a:buClr>
                <a:srgbClr val="9E3611"/>
              </a:buClr>
            </a:pPr>
            <a:r>
              <a:rPr lang="pl-PL" sz="1500" dirty="0">
                <a:ea typeface="+mn-lt"/>
                <a:cs typeface="+mn-lt"/>
              </a:rPr>
              <a:t> Wszystko zmienia się pewnego wieczora. Uwierzysz, że ta sama artystka – </a:t>
            </a:r>
            <a:r>
              <a:rPr lang="pl-PL" sz="1500" dirty="0" err="1">
                <a:ea typeface="+mn-lt"/>
                <a:cs typeface="+mn-lt"/>
              </a:rPr>
              <a:t>Alicia</a:t>
            </a:r>
            <a:r>
              <a:rPr lang="pl-PL" sz="1500" dirty="0">
                <a:ea typeface="+mn-lt"/>
                <a:cs typeface="+mn-lt"/>
              </a:rPr>
              <a:t>, potrafiła oddać bez wahania pięć strzałów wprost w głowę swojego męża, który właśnie wrócił do domu? A jednak właśnie tak potoczyła się historia opisana w książce „Pacjentka”.</a:t>
            </a:r>
            <a:endParaRPr lang="pl-PL" dirty="0"/>
          </a:p>
          <a:p>
            <a:pPr>
              <a:buClr>
                <a:srgbClr val="9E3611"/>
              </a:buClr>
            </a:pPr>
            <a:r>
              <a:rPr lang="pl-PL" sz="1500" dirty="0">
                <a:ea typeface="+mn-lt"/>
                <a:cs typeface="+mn-lt"/>
              </a:rPr>
              <a:t> </a:t>
            </a:r>
            <a:r>
              <a:rPr lang="pl-PL" sz="1500" dirty="0" err="1">
                <a:ea typeface="+mn-lt"/>
                <a:cs typeface="+mn-lt"/>
              </a:rPr>
              <a:t>Alicia</a:t>
            </a:r>
            <a:r>
              <a:rPr lang="pl-PL" sz="1500" dirty="0">
                <a:ea typeface="+mn-lt"/>
                <a:cs typeface="+mn-lt"/>
              </a:rPr>
              <a:t> jest w szoku. Traci zdolność mówienia i komunikowania się z otoczeniem. Nie odpowiada na pytania przesłuchujących ją policjantów. Milczy w trakcie procesu. Sąd decyduje o zamknięciu jej w ośrodku psychiatrycznym o zaostrzonym rygorze.</a:t>
            </a:r>
          </a:p>
          <a:p>
            <a:pPr marL="0" indent="0">
              <a:buClr>
                <a:srgbClr val="9E3611"/>
              </a:buClr>
              <a:buNone/>
            </a:pPr>
            <a:r>
              <a:rPr lang="pl-PL" sz="1500" dirty="0">
                <a:ea typeface="+mn-lt"/>
                <a:cs typeface="+mn-lt"/>
              </a:rPr>
              <a:t>                                                                                Karolina M</a:t>
            </a:r>
            <a:r>
              <a:rPr lang="en-US" sz="1500" dirty="0">
                <a:ea typeface="+mn-lt"/>
                <a:cs typeface="+mn-lt"/>
              </a:rPr>
              <a:t> </a:t>
            </a:r>
            <a:endParaRPr lang="en-US" sz="1500" dirty="0"/>
          </a:p>
        </p:txBody>
      </p:sp>
      <p:grpSp>
        <p:nvGrpSpPr>
          <p:cNvPr id="68" name="Group 70">
            <a:extLst>
              <a:ext uri="{FF2B5EF4-FFF2-40B4-BE49-F238E27FC236}">
                <a16:creationId xmlns:a16="http://schemas.microsoft.com/office/drawing/2014/main" xmlns="" id="{11002ACD-3B0C-4885-8754-8A00E926FE4B}"/>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1401725" y="6229681"/>
            <a:ext cx="457200" cy="457200"/>
            <a:chOff x="11361456" y="6195813"/>
            <a:chExt cx="548640" cy="548640"/>
          </a:xfrm>
        </p:grpSpPr>
        <p:sp>
          <p:nvSpPr>
            <p:cNvPr id="72" name="Oval 71">
              <a:extLst>
                <a:ext uri="{FF2B5EF4-FFF2-40B4-BE49-F238E27FC236}">
                  <a16:creationId xmlns:a16="http://schemas.microsoft.com/office/drawing/2014/main" xmlns="" id="{DF0313CD-4196-4456-A70D-5EE2B995BAD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Rockwell Extra Bold" pitchFamily="18" charset="0"/>
                <a:ea typeface="+mn-ea"/>
                <a:cs typeface="+mn-cs"/>
              </a:endParaRPr>
            </a:p>
          </p:txBody>
        </p:sp>
        <p:sp>
          <p:nvSpPr>
            <p:cNvPr id="73" name="Oval 72">
              <a:extLst>
                <a:ext uri="{FF2B5EF4-FFF2-40B4-BE49-F238E27FC236}">
                  <a16:creationId xmlns:a16="http://schemas.microsoft.com/office/drawing/2014/main" xmlns="" id="{80DE0B32-9EE8-4975-AD48-3855B0A82A3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330102226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16DBFAD4-B5FC-442B-A283-381B01B195F7}"/>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1401725" y="6229681"/>
            <a:ext cx="457200" cy="457200"/>
            <a:chOff x="11361456" y="6195813"/>
            <a:chExt cx="548640" cy="548640"/>
          </a:xfrm>
        </p:grpSpPr>
        <p:sp>
          <p:nvSpPr>
            <p:cNvPr id="11" name="Oval 10">
              <a:extLst>
                <a:ext uri="{FF2B5EF4-FFF2-40B4-BE49-F238E27FC236}">
                  <a16:creationId xmlns:a16="http://schemas.microsoft.com/office/drawing/2014/main" xmlns="" id="{9B649DC7-8769-4383-A6F2-8F366BA7A15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2" name="Oval 11">
              <a:extLst>
                <a:ext uri="{FF2B5EF4-FFF2-40B4-BE49-F238E27FC236}">
                  <a16:creationId xmlns:a16="http://schemas.microsoft.com/office/drawing/2014/main" xmlns="" id="{0C67FD53-2686-4E0E-BA49-976F78F9AAC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396488" y="6230844"/>
              <a:ext cx="478576" cy="478578"/>
            </a:xfrm>
            <a:prstGeom prst="ellipse">
              <a:avLst/>
            </a:prstGeom>
            <a:noFill/>
            <a:ln w="12700" cap="flat" cmpd="sng" algn="ctr">
              <a:solidFill>
                <a:srgbClr val="FFFFFF"/>
              </a:solidFill>
              <a:prstDash val="solid"/>
            </a:ln>
            <a:effectLst/>
          </p:spPr>
        </p:sp>
      </p:grpSp>
      <p:sp>
        <p:nvSpPr>
          <p:cNvPr id="14" name="Rectangle 13">
            <a:extLst>
              <a:ext uri="{FF2B5EF4-FFF2-40B4-BE49-F238E27FC236}">
                <a16:creationId xmlns:a16="http://schemas.microsoft.com/office/drawing/2014/main" xmlns="" id="{3964958D-AF5D-4863-B5FB-83F6B8CB12A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344" y="0"/>
            <a:ext cx="12188656" cy="6857999"/>
          </a:xfrm>
          <a:prstGeom prst="rect">
            <a:avLst/>
          </a:prstGeom>
          <a:blipFill dpi="0" rotWithShape="1">
            <a:blip r:embed="rId4">
              <a:alphaModFix amt="60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xmlns="" id="{B684EE23-F3B0-48BF-AA9D-1566805C83A0}"/>
              </a:ext>
            </a:extLst>
          </p:cNvPr>
          <p:cNvSpPr>
            <a:spLocks noGrp="1"/>
          </p:cNvSpPr>
          <p:nvPr>
            <p:ph type="title"/>
          </p:nvPr>
        </p:nvSpPr>
        <p:spPr>
          <a:xfrm>
            <a:off x="5034685" y="933254"/>
            <a:ext cx="6665701" cy="820132"/>
          </a:xfrm>
          <a:ln>
            <a:noFill/>
          </a:ln>
        </p:spPr>
        <p:txBody>
          <a:bodyPr vert="horz" lIns="91440" tIns="45720" rIns="91440" bIns="45720" rtlCol="0" anchor="ctr">
            <a:normAutofit fontScale="90000"/>
          </a:bodyPr>
          <a:lstStyle/>
          <a:p>
            <a:r>
              <a:rPr lang="pl-PL" sz="4800" dirty="0">
                <a:latin typeface="Rockwell Condensed"/>
              </a:rPr>
              <a:t>Gwiazd naszych wina </a:t>
            </a:r>
            <a:br>
              <a:rPr lang="pl-PL" sz="4800" dirty="0">
                <a:latin typeface="Rockwell Condensed"/>
              </a:rPr>
            </a:br>
            <a:r>
              <a:rPr lang="pl-PL" sz="4800" dirty="0" err="1">
                <a:latin typeface="Rockwell Condensed"/>
              </a:rPr>
              <a:t>john</a:t>
            </a:r>
            <a:r>
              <a:rPr lang="pl-PL" sz="4800" dirty="0">
                <a:latin typeface="Rockwell Condensed"/>
              </a:rPr>
              <a:t> </a:t>
            </a:r>
            <a:r>
              <a:rPr lang="pl-PL" sz="4800" dirty="0" err="1">
                <a:latin typeface="Rockwell Condensed"/>
              </a:rPr>
              <a:t>green</a:t>
            </a:r>
            <a:r>
              <a:rPr lang="pl-PL" sz="4800" dirty="0">
                <a:latin typeface="Rockwell Condensed"/>
              </a:rPr>
              <a:t> </a:t>
            </a:r>
            <a:r>
              <a:rPr lang="en-US" sz="4800" dirty="0">
                <a:latin typeface="Rockwell Condensed"/>
              </a:rPr>
              <a:t/>
            </a:r>
            <a:br>
              <a:rPr lang="en-US" sz="4800" dirty="0">
                <a:latin typeface="Rockwell Condensed"/>
              </a:rPr>
            </a:br>
            <a:r>
              <a:rPr lang="en-US" sz="4800" dirty="0">
                <a:latin typeface="Rockwell Condensed"/>
              </a:rPr>
              <a:t/>
            </a:r>
            <a:br>
              <a:rPr lang="en-US" sz="4800" dirty="0">
                <a:latin typeface="Rockwell Condensed"/>
              </a:rPr>
            </a:br>
            <a:r>
              <a:rPr lang="pl-PL" sz="2400" dirty="0" err="1">
                <a:latin typeface="Rockwell Condensed"/>
              </a:rPr>
              <a:t>hisroria</a:t>
            </a:r>
            <a:r>
              <a:rPr lang="pl-PL" sz="2400" dirty="0">
                <a:latin typeface="Rockwell Condensed"/>
              </a:rPr>
              <a:t> młodzieńczej miłości, która pokonuje chorobę</a:t>
            </a:r>
            <a:r>
              <a:rPr lang="pl-PL" sz="4800" dirty="0">
                <a:latin typeface="Rockwell Condensed"/>
              </a:rPr>
              <a:t> </a:t>
            </a:r>
          </a:p>
        </p:txBody>
      </p:sp>
      <p:pic>
        <p:nvPicPr>
          <p:cNvPr id="5" name="Picture 5">
            <a:extLst>
              <a:ext uri="{FF2B5EF4-FFF2-40B4-BE49-F238E27FC236}">
                <a16:creationId xmlns:a16="http://schemas.microsoft.com/office/drawing/2014/main" xmlns="" id="{471E737B-04DF-42E2-825B-103A4E836AE8}"/>
              </a:ext>
            </a:extLst>
          </p:cNvPr>
          <p:cNvPicPr>
            <a:picLocks noGrp="1" noChangeAspect="1"/>
          </p:cNvPicPr>
          <p:nvPr>
            <p:ph sz="half" idx="1"/>
          </p:nvPr>
        </p:nvPicPr>
        <p:blipFill rotWithShape="1">
          <a:blip r:embed="rId6"/>
          <a:srcRect r="1802"/>
          <a:stretch/>
        </p:blipFill>
        <p:spPr>
          <a:xfrm>
            <a:off x="3344" y="10"/>
            <a:ext cx="4646726" cy="6857990"/>
          </a:xfrm>
          <a:prstGeom prst="rect">
            <a:avLst/>
          </a:prstGeom>
        </p:spPr>
      </p:pic>
      <p:sp>
        <p:nvSpPr>
          <p:cNvPr id="4" name="Symbol zastępczy zawartości 3">
            <a:extLst>
              <a:ext uri="{FF2B5EF4-FFF2-40B4-BE49-F238E27FC236}">
                <a16:creationId xmlns:a16="http://schemas.microsoft.com/office/drawing/2014/main" xmlns="" id="{CCA69D79-F2FA-478F-A8EE-B6864997FD1F}"/>
              </a:ext>
            </a:extLst>
          </p:cNvPr>
          <p:cNvSpPr>
            <a:spLocks noGrp="1"/>
          </p:cNvSpPr>
          <p:nvPr>
            <p:ph sz="half" idx="2"/>
          </p:nvPr>
        </p:nvSpPr>
        <p:spPr>
          <a:xfrm>
            <a:off x="5034685" y="3102967"/>
            <a:ext cx="6730276" cy="3262962"/>
          </a:xfrm>
        </p:spPr>
        <p:txBody>
          <a:bodyPr vert="horz" lIns="91440" tIns="45720" rIns="91440" bIns="45720" rtlCol="0" anchor="t">
            <a:normAutofit/>
          </a:bodyPr>
          <a:lstStyle/>
          <a:p>
            <a:r>
              <a:rPr lang="pl-PL" sz="1800" dirty="0"/>
              <a:t>Książka opowiada o dwojgu młodych ludzi, którzy spotykają się  w  grupie wsparcia dla chorych osób. Dziewczyna o imieniu </a:t>
            </a:r>
            <a:r>
              <a:rPr lang="pl-PL" sz="1800" dirty="0" err="1"/>
              <a:t>Hazel</a:t>
            </a:r>
            <a:r>
              <a:rPr lang="pl-PL" sz="1800" dirty="0"/>
              <a:t>, która ma szesnaście lat i nowotwór, poznaje tam </a:t>
            </a:r>
            <a:r>
              <a:rPr lang="pl-PL" sz="1800" dirty="0" err="1"/>
              <a:t>Augustusa</a:t>
            </a:r>
            <a:r>
              <a:rPr lang="pl-PL" sz="1800" dirty="0"/>
              <a:t>, niewiele starszego od siebie chłopaka.  Ich wspólna historia nikogo nie pozostawia obojętnym. </a:t>
            </a:r>
          </a:p>
          <a:p>
            <a:pPr>
              <a:buClr>
                <a:srgbClr val="9E3611"/>
              </a:buClr>
            </a:pPr>
            <a:r>
              <a:rPr lang="pl-PL" sz="1800" dirty="0">
                <a:solidFill>
                  <a:srgbClr val="000000"/>
                </a:solidFill>
              </a:rPr>
              <a:t>Uważam że </a:t>
            </a:r>
            <a:r>
              <a:rPr lang="pl-PL" sz="1800" dirty="0" err="1">
                <a:solidFill>
                  <a:srgbClr val="000000"/>
                </a:solidFill>
              </a:rPr>
              <a:t>ksiażka</a:t>
            </a:r>
            <a:r>
              <a:rPr lang="pl-PL" sz="1800" dirty="0">
                <a:solidFill>
                  <a:srgbClr val="000000"/>
                </a:solidFill>
              </a:rPr>
              <a:t> jest warta przeczytania ponieważ ukazuje życie ludzi z trudnościami oraz przeszkody z jakimi muszą </a:t>
            </a:r>
            <a:r>
              <a:rPr lang="pl-PL" sz="1800" dirty="0" err="1">
                <a:solidFill>
                  <a:srgbClr val="000000"/>
                </a:solidFill>
              </a:rPr>
              <a:t>mierzyc</a:t>
            </a:r>
            <a:r>
              <a:rPr lang="pl-PL" sz="1800" dirty="0">
                <a:solidFill>
                  <a:srgbClr val="000000"/>
                </a:solidFill>
              </a:rPr>
              <a:t> </a:t>
            </a:r>
            <a:r>
              <a:rPr lang="pl-PL" sz="1800" dirty="0" err="1">
                <a:solidFill>
                  <a:srgbClr val="000000"/>
                </a:solidFill>
              </a:rPr>
              <a:t>sie</a:t>
            </a:r>
            <a:r>
              <a:rPr lang="pl-PL" sz="1800" dirty="0">
                <a:solidFill>
                  <a:srgbClr val="000000"/>
                </a:solidFill>
              </a:rPr>
              <a:t> na </a:t>
            </a:r>
            <a:r>
              <a:rPr lang="pl-PL" sz="1800" dirty="0" err="1">
                <a:solidFill>
                  <a:srgbClr val="000000"/>
                </a:solidFill>
              </a:rPr>
              <a:t>codzień</a:t>
            </a:r>
            <a:r>
              <a:rPr lang="pl-PL" sz="1800" dirty="0">
                <a:solidFill>
                  <a:srgbClr val="000000"/>
                </a:solidFill>
              </a:rPr>
              <a:t>. </a:t>
            </a:r>
          </a:p>
          <a:p>
            <a:pPr>
              <a:buClr>
                <a:srgbClr val="9E3611"/>
              </a:buClr>
            </a:pPr>
            <a:endParaRPr lang="en-US" sz="1800" dirty="0">
              <a:solidFill>
                <a:srgbClr val="000000"/>
              </a:solidFill>
            </a:endParaRPr>
          </a:p>
          <a:p>
            <a:pPr>
              <a:buClr>
                <a:srgbClr val="9E3611"/>
              </a:buClr>
            </a:pPr>
            <a:r>
              <a:rPr lang="en-US" sz="1800" dirty="0">
                <a:solidFill>
                  <a:srgbClr val="000000"/>
                </a:solidFill>
              </a:rPr>
              <a:t>Ola N.</a:t>
            </a:r>
          </a:p>
        </p:txBody>
      </p:sp>
      <p:grpSp>
        <p:nvGrpSpPr>
          <p:cNvPr id="16" name="Group 15">
            <a:extLst>
              <a:ext uri="{FF2B5EF4-FFF2-40B4-BE49-F238E27FC236}">
                <a16:creationId xmlns:a16="http://schemas.microsoft.com/office/drawing/2014/main" xmlns="" id="{11002ACD-3B0C-4885-8754-8A00E926FE4B}"/>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1401725" y="6229681"/>
            <a:ext cx="457200" cy="457200"/>
            <a:chOff x="11361456" y="6195813"/>
            <a:chExt cx="548640" cy="548640"/>
          </a:xfrm>
        </p:grpSpPr>
        <p:sp>
          <p:nvSpPr>
            <p:cNvPr id="17" name="Oval 16">
              <a:extLst>
                <a:ext uri="{FF2B5EF4-FFF2-40B4-BE49-F238E27FC236}">
                  <a16:creationId xmlns:a16="http://schemas.microsoft.com/office/drawing/2014/main" xmlns="" id="{DF0313CD-4196-4456-A70D-5EE2B995BAD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Rockwell Extra Bold" pitchFamily="18" charset="0"/>
                <a:ea typeface="+mn-ea"/>
                <a:cs typeface="+mn-cs"/>
              </a:endParaRPr>
            </a:p>
          </p:txBody>
        </p:sp>
        <p:sp>
          <p:nvSpPr>
            <p:cNvPr id="18" name="Oval 17">
              <a:extLst>
                <a:ext uri="{FF2B5EF4-FFF2-40B4-BE49-F238E27FC236}">
                  <a16:creationId xmlns:a16="http://schemas.microsoft.com/office/drawing/2014/main" xmlns="" id="{80DE0B32-9EE8-4975-AD48-3855B0A82A3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282439014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xmlns="" id="{16DBFAD4-B5FC-442B-A283-381B01B195F7}"/>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1401725" y="6229681"/>
            <a:ext cx="457200" cy="457200"/>
            <a:chOff x="11361456" y="6195813"/>
            <a:chExt cx="548640" cy="548640"/>
          </a:xfrm>
        </p:grpSpPr>
        <p:sp>
          <p:nvSpPr>
            <p:cNvPr id="25" name="Oval 24">
              <a:extLst>
                <a:ext uri="{FF2B5EF4-FFF2-40B4-BE49-F238E27FC236}">
                  <a16:creationId xmlns:a16="http://schemas.microsoft.com/office/drawing/2014/main" xmlns="" id="{9B649DC7-8769-4383-A6F2-8F366BA7A15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26" name="Oval 25">
              <a:extLst>
                <a:ext uri="{FF2B5EF4-FFF2-40B4-BE49-F238E27FC236}">
                  <a16:creationId xmlns:a16="http://schemas.microsoft.com/office/drawing/2014/main" xmlns="" id="{0C67FD53-2686-4E0E-BA49-976F78F9AAC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396488" y="6230844"/>
              <a:ext cx="478576" cy="478578"/>
            </a:xfrm>
            <a:prstGeom prst="ellipse">
              <a:avLst/>
            </a:prstGeom>
            <a:noFill/>
            <a:ln w="12700" cap="flat" cmpd="sng" algn="ctr">
              <a:solidFill>
                <a:srgbClr val="FFFFFF"/>
              </a:solidFill>
              <a:prstDash val="solid"/>
            </a:ln>
            <a:effectLst/>
          </p:spPr>
        </p:sp>
      </p:grpSp>
      <p:sp>
        <p:nvSpPr>
          <p:cNvPr id="28" name="Rectangle 27">
            <a:extLst>
              <a:ext uri="{FF2B5EF4-FFF2-40B4-BE49-F238E27FC236}">
                <a16:creationId xmlns:a16="http://schemas.microsoft.com/office/drawing/2014/main" xmlns="" id="{89C8D586-1ECD-4981-BED2-97336112C0A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999" cy="6857999"/>
          </a:xfrm>
          <a:prstGeom prst="rect">
            <a:avLst/>
          </a:prstGeom>
          <a:blipFill dpi="0" rotWithShape="1">
            <a:blip r:embed="rId4">
              <a:alphaModFix amt="60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xmlns="" id="{B31898E9-FA6F-4B94-A1B0-67A12BC0C2E4}"/>
              </a:ext>
            </a:extLst>
          </p:cNvPr>
          <p:cNvSpPr>
            <a:spLocks noGrp="1"/>
          </p:cNvSpPr>
          <p:nvPr>
            <p:ph type="title"/>
          </p:nvPr>
        </p:nvSpPr>
        <p:spPr>
          <a:xfrm>
            <a:off x="6400800" y="484632"/>
            <a:ext cx="5299586" cy="1609344"/>
          </a:xfrm>
          <a:ln>
            <a:noFill/>
          </a:ln>
        </p:spPr>
        <p:txBody>
          <a:bodyPr vert="horz" lIns="91440" tIns="45720" rIns="91440" bIns="45720" rtlCol="0" anchor="ctr">
            <a:normAutofit/>
          </a:bodyPr>
          <a:lstStyle/>
          <a:p>
            <a:r>
              <a:rPr lang="en-US" sz="4800"/>
              <a:t>Typowy KOT</a:t>
            </a:r>
            <a:r>
              <a:rPr lang="en-US" sz="4000"/>
              <a:t> </a:t>
            </a:r>
            <a:r>
              <a:rPr lang="en-US" sz="3200"/>
              <a:t>czyli jak wytrzymać z ludźmi</a:t>
            </a:r>
            <a:r>
              <a:rPr lang="en-US" sz="4000"/>
              <a:t> </a:t>
            </a:r>
          </a:p>
        </p:txBody>
      </p:sp>
      <p:pic>
        <p:nvPicPr>
          <p:cNvPr id="5" name="Obraz 5">
            <a:extLst>
              <a:ext uri="{FF2B5EF4-FFF2-40B4-BE49-F238E27FC236}">
                <a16:creationId xmlns:a16="http://schemas.microsoft.com/office/drawing/2014/main" xmlns="" id="{590C198B-A5D3-4DC8-988C-85800402603F}"/>
              </a:ext>
            </a:extLst>
          </p:cNvPr>
          <p:cNvPicPr>
            <a:picLocks noGrp="1" noChangeAspect="1"/>
          </p:cNvPicPr>
          <p:nvPr>
            <p:ph sz="half" idx="1"/>
          </p:nvPr>
        </p:nvPicPr>
        <p:blipFill rotWithShape="1">
          <a:blip r:embed="rId5"/>
          <a:srcRect r="1" b="9563"/>
          <a:stretch/>
        </p:blipFill>
        <p:spPr>
          <a:xfrm>
            <a:off x="1" y="10"/>
            <a:ext cx="6066502" cy="6857989"/>
          </a:xfrm>
          <a:prstGeom prst="rect">
            <a:avLst/>
          </a:prstGeom>
        </p:spPr>
      </p:pic>
      <p:sp>
        <p:nvSpPr>
          <p:cNvPr id="4" name="Symbol zastępczy zawartości 3">
            <a:extLst>
              <a:ext uri="{FF2B5EF4-FFF2-40B4-BE49-F238E27FC236}">
                <a16:creationId xmlns:a16="http://schemas.microsoft.com/office/drawing/2014/main" xmlns="" id="{95E911E5-1D23-4A30-9C5C-1E351D9D70B2}"/>
              </a:ext>
            </a:extLst>
          </p:cNvPr>
          <p:cNvSpPr>
            <a:spLocks noGrp="1"/>
          </p:cNvSpPr>
          <p:nvPr>
            <p:ph sz="half" idx="2"/>
          </p:nvPr>
        </p:nvSpPr>
        <p:spPr>
          <a:xfrm>
            <a:off x="6400799" y="2121408"/>
            <a:ext cx="5299585" cy="4050792"/>
          </a:xfrm>
        </p:spPr>
        <p:txBody>
          <a:bodyPr vert="horz" lIns="91440" tIns="45720" rIns="91440" bIns="45720" rtlCol="0" anchor="t">
            <a:normAutofit/>
          </a:bodyPr>
          <a:lstStyle/>
          <a:p>
            <a:pPr marL="0"/>
            <a:r>
              <a:rPr lang="pl-PL" dirty="0"/>
              <a:t>Narratorem tej książki jest kot, który w zabawny sposób opowiada o swojej </a:t>
            </a:r>
            <a:r>
              <a:rPr lang="pl-PL" dirty="0" err="1"/>
              <a:t>przeprowatce</a:t>
            </a:r>
            <a:r>
              <a:rPr lang="pl-PL" dirty="0"/>
              <a:t>. Uczy się żyć, wytrzymać i wytresować ludzi i psa, z którymi zaczął mieszkać. Książka jest napisana w humorystyczny i pomysłowy sposób. Nie jest to poradnik dla właścicieli kotów. Na końcu każdego </a:t>
            </a:r>
            <a:r>
              <a:rPr lang="pl-PL" dirty="0" err="1"/>
              <a:t>rodziału</a:t>
            </a:r>
            <a:r>
              <a:rPr lang="pl-PL" dirty="0"/>
              <a:t> jest krótki komiks. </a:t>
            </a:r>
          </a:p>
          <a:p>
            <a:pPr marL="0"/>
            <a:r>
              <a:rPr lang="pl-PL" dirty="0"/>
              <a:t>Polecam to wszystkim, którzy chcą się pośmiać i zrelaksować</a:t>
            </a:r>
            <a:r>
              <a:rPr lang="en-US" dirty="0"/>
              <a:t>.</a:t>
            </a:r>
          </a:p>
          <a:p>
            <a:pPr marL="0"/>
            <a:r>
              <a:rPr lang="en-US" dirty="0"/>
              <a:t>Dominika O.</a:t>
            </a:r>
          </a:p>
        </p:txBody>
      </p:sp>
      <p:grpSp>
        <p:nvGrpSpPr>
          <p:cNvPr id="30" name="Group 29">
            <a:extLst>
              <a:ext uri="{FF2B5EF4-FFF2-40B4-BE49-F238E27FC236}">
                <a16:creationId xmlns:a16="http://schemas.microsoft.com/office/drawing/2014/main" xmlns="" id="{AF001A23-2767-4A31-BD30-56112DE9527E}"/>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1401725" y="6229681"/>
            <a:ext cx="457200" cy="457200"/>
            <a:chOff x="11361456" y="6195813"/>
            <a:chExt cx="548640" cy="548640"/>
          </a:xfrm>
        </p:grpSpPr>
        <p:sp>
          <p:nvSpPr>
            <p:cNvPr id="31" name="Oval 30">
              <a:extLst>
                <a:ext uri="{FF2B5EF4-FFF2-40B4-BE49-F238E27FC236}">
                  <a16:creationId xmlns:a16="http://schemas.microsoft.com/office/drawing/2014/main" xmlns="" id="{C6BD30CE-7C6B-4C5B-8206-2A912062D66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Rockwell Extra Bold" pitchFamily="18" charset="0"/>
                <a:ea typeface="+mn-ea"/>
                <a:cs typeface="+mn-cs"/>
              </a:endParaRPr>
            </a:p>
          </p:txBody>
        </p:sp>
        <p:sp>
          <p:nvSpPr>
            <p:cNvPr id="32" name="Oval 31">
              <a:extLst>
                <a:ext uri="{FF2B5EF4-FFF2-40B4-BE49-F238E27FC236}">
                  <a16:creationId xmlns:a16="http://schemas.microsoft.com/office/drawing/2014/main" xmlns="" id="{7FA45EC6-AD58-4CAF-846D-46D82B614DD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312207859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16DBFAD4-B5FC-442B-A283-381B01B195F7}"/>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1401725" y="6229681"/>
            <a:ext cx="457200" cy="457200"/>
            <a:chOff x="11361456" y="6195813"/>
            <a:chExt cx="548640" cy="548640"/>
          </a:xfrm>
        </p:grpSpPr>
        <p:sp>
          <p:nvSpPr>
            <p:cNvPr id="11" name="Oval 10">
              <a:extLst>
                <a:ext uri="{FF2B5EF4-FFF2-40B4-BE49-F238E27FC236}">
                  <a16:creationId xmlns:a16="http://schemas.microsoft.com/office/drawing/2014/main" xmlns="" id="{9B649DC7-8769-4383-A6F2-8F366BA7A15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2" name="Oval 11">
              <a:extLst>
                <a:ext uri="{FF2B5EF4-FFF2-40B4-BE49-F238E27FC236}">
                  <a16:creationId xmlns:a16="http://schemas.microsoft.com/office/drawing/2014/main" xmlns="" id="{0C67FD53-2686-4E0E-BA49-976F78F9AAC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396488" y="6230844"/>
              <a:ext cx="478576" cy="478578"/>
            </a:xfrm>
            <a:prstGeom prst="ellipse">
              <a:avLst/>
            </a:prstGeom>
            <a:noFill/>
            <a:ln w="12700" cap="flat" cmpd="sng" algn="ctr">
              <a:solidFill>
                <a:srgbClr val="FFFFFF"/>
              </a:solidFill>
              <a:prstDash val="solid"/>
            </a:ln>
            <a:effectLst/>
          </p:spPr>
        </p:sp>
      </p:grpSp>
      <p:sp>
        <p:nvSpPr>
          <p:cNvPr id="14" name="Rectangle 13">
            <a:extLst>
              <a:ext uri="{FF2B5EF4-FFF2-40B4-BE49-F238E27FC236}">
                <a16:creationId xmlns:a16="http://schemas.microsoft.com/office/drawing/2014/main" xmlns="" id="{3964958D-AF5D-4863-B5FB-83F6B8CB12A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344" y="0"/>
            <a:ext cx="12188656" cy="6857999"/>
          </a:xfrm>
          <a:prstGeom prst="rect">
            <a:avLst/>
          </a:prstGeom>
          <a:blipFill dpi="0" rotWithShape="1">
            <a:blip r:embed="rId4">
              <a:alphaModFix amt="60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xmlns="" id="{091AFD30-9047-4081-9346-11123911F79B}"/>
              </a:ext>
            </a:extLst>
          </p:cNvPr>
          <p:cNvSpPr>
            <a:spLocks noGrp="1"/>
          </p:cNvSpPr>
          <p:nvPr>
            <p:ph type="title"/>
          </p:nvPr>
        </p:nvSpPr>
        <p:spPr>
          <a:xfrm>
            <a:off x="4970109" y="484632"/>
            <a:ext cx="6730277" cy="1609344"/>
          </a:xfrm>
          <a:ln>
            <a:noFill/>
          </a:ln>
        </p:spPr>
        <p:txBody>
          <a:bodyPr vert="horz" lIns="91440" tIns="45720" rIns="91440" bIns="45720" rtlCol="0" anchor="ctr">
            <a:normAutofit/>
          </a:bodyPr>
          <a:lstStyle/>
          <a:p>
            <a:r>
              <a:rPr lang="en-US" sz="4800" dirty="0" err="1">
                <a:ea typeface="+mj-lt"/>
                <a:cs typeface="+mj-lt"/>
              </a:rPr>
              <a:t>Wiedźmin</a:t>
            </a:r>
            <a:endParaRPr lang="en-US" sz="4800" dirty="0"/>
          </a:p>
        </p:txBody>
      </p:sp>
      <p:pic>
        <p:nvPicPr>
          <p:cNvPr id="5" name="Obraz 5" descr="Obraz zawierający tekst, książka&#10;&#10;Opis wygenerowany automatycznie">
            <a:extLst>
              <a:ext uri="{FF2B5EF4-FFF2-40B4-BE49-F238E27FC236}">
                <a16:creationId xmlns:a16="http://schemas.microsoft.com/office/drawing/2014/main" xmlns="" id="{B81C6ED0-18B1-4FC2-977D-5BF8DC94F179}"/>
              </a:ext>
            </a:extLst>
          </p:cNvPr>
          <p:cNvPicPr>
            <a:picLocks noGrp="1" noChangeAspect="1"/>
          </p:cNvPicPr>
          <p:nvPr>
            <p:ph sz="half" idx="1"/>
          </p:nvPr>
        </p:nvPicPr>
        <p:blipFill rotWithShape="1">
          <a:blip r:embed="rId6"/>
          <a:srcRect r="2" b="5177"/>
          <a:stretch/>
        </p:blipFill>
        <p:spPr>
          <a:xfrm>
            <a:off x="3344" y="10"/>
            <a:ext cx="4646726" cy="6857990"/>
          </a:xfrm>
          <a:prstGeom prst="rect">
            <a:avLst/>
          </a:prstGeom>
        </p:spPr>
      </p:pic>
      <p:sp>
        <p:nvSpPr>
          <p:cNvPr id="4" name="Symbol zastępczy zawartości 3">
            <a:extLst>
              <a:ext uri="{FF2B5EF4-FFF2-40B4-BE49-F238E27FC236}">
                <a16:creationId xmlns:a16="http://schemas.microsoft.com/office/drawing/2014/main" xmlns="" id="{7B194212-6ECC-4387-B611-314334E2F466}"/>
              </a:ext>
            </a:extLst>
          </p:cNvPr>
          <p:cNvSpPr>
            <a:spLocks noGrp="1"/>
          </p:cNvSpPr>
          <p:nvPr>
            <p:ph sz="half" idx="2"/>
          </p:nvPr>
        </p:nvSpPr>
        <p:spPr>
          <a:xfrm>
            <a:off x="4970109" y="2121408"/>
            <a:ext cx="6730276" cy="4050792"/>
          </a:xfrm>
        </p:spPr>
        <p:txBody>
          <a:bodyPr vert="horz" lIns="91440" tIns="45720" rIns="91440" bIns="45720" rtlCol="0" anchor="t">
            <a:normAutofit/>
          </a:bodyPr>
          <a:lstStyle/>
          <a:p>
            <a:pPr marL="0" indent="0">
              <a:buNone/>
            </a:pPr>
            <a:r>
              <a:rPr lang="pl-PL" sz="1800" dirty="0"/>
              <a:t>Jest to cykl opowiadań napisanych przez Andrzeja Sapkowskiego, opowiada o przygodach pewnego wiedźmina, czyli przedstawiciela rasy o niesamowitych zdolnościach. W uniwersum wiedźmina znajdziemy wiele niecodziennych stworzeń, przez potwory, strzygi, demony do elfów, krasnoludów I </a:t>
            </a:r>
            <a:r>
              <a:rPr lang="pl-PL" sz="1800" dirty="0" err="1"/>
              <a:t>ghule</a:t>
            </a:r>
            <a:r>
              <a:rPr lang="pl-PL" sz="1800" dirty="0"/>
              <a:t>, przez co klimat książki jest wręcz nie do opisania. </a:t>
            </a:r>
          </a:p>
          <a:p>
            <a:pPr marL="0" indent="0">
              <a:buNone/>
            </a:pPr>
            <a:r>
              <a:rPr lang="pl-PL" sz="1800" dirty="0"/>
              <a:t>Serdecznie polecam,</a:t>
            </a:r>
            <a:r>
              <a:rPr lang="pl-PL" dirty="0"/>
              <a:t/>
            </a:r>
            <a:br>
              <a:rPr lang="pl-PL" dirty="0"/>
            </a:br>
            <a:r>
              <a:rPr lang="pl-PL" sz="1800" dirty="0"/>
              <a:t>Dawid</a:t>
            </a:r>
          </a:p>
        </p:txBody>
      </p:sp>
      <p:grpSp>
        <p:nvGrpSpPr>
          <p:cNvPr id="16" name="Group 15">
            <a:extLst>
              <a:ext uri="{FF2B5EF4-FFF2-40B4-BE49-F238E27FC236}">
                <a16:creationId xmlns:a16="http://schemas.microsoft.com/office/drawing/2014/main" xmlns="" id="{11002ACD-3B0C-4885-8754-8A00E926FE4B}"/>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1401725" y="6229681"/>
            <a:ext cx="457200" cy="457200"/>
            <a:chOff x="11361456" y="6195813"/>
            <a:chExt cx="548640" cy="548640"/>
          </a:xfrm>
        </p:grpSpPr>
        <p:sp>
          <p:nvSpPr>
            <p:cNvPr id="17" name="Oval 16">
              <a:extLst>
                <a:ext uri="{FF2B5EF4-FFF2-40B4-BE49-F238E27FC236}">
                  <a16:creationId xmlns:a16="http://schemas.microsoft.com/office/drawing/2014/main" xmlns="" id="{DF0313CD-4196-4456-A70D-5EE2B995BAD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Rockwell Extra Bold" pitchFamily="18" charset="0"/>
                <a:ea typeface="+mn-ea"/>
                <a:cs typeface="+mn-cs"/>
              </a:endParaRPr>
            </a:p>
          </p:txBody>
        </p:sp>
        <p:sp>
          <p:nvSpPr>
            <p:cNvPr id="18" name="Oval 17">
              <a:extLst>
                <a:ext uri="{FF2B5EF4-FFF2-40B4-BE49-F238E27FC236}">
                  <a16:creationId xmlns:a16="http://schemas.microsoft.com/office/drawing/2014/main" xmlns="" id="{80DE0B32-9EE8-4975-AD48-3855B0A82A3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21463133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 name="Group 23">
            <a:extLst>
              <a:ext uri="{FF2B5EF4-FFF2-40B4-BE49-F238E27FC236}">
                <a16:creationId xmlns:a16="http://schemas.microsoft.com/office/drawing/2014/main" xmlns="" id="{EC78E3E1-BBBA-4058-AAEB-714F04B0257C}"/>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1401725" y="6229681"/>
            <a:ext cx="457200" cy="457200"/>
            <a:chOff x="11361456" y="6195813"/>
            <a:chExt cx="548640" cy="548640"/>
          </a:xfrm>
        </p:grpSpPr>
        <p:sp>
          <p:nvSpPr>
            <p:cNvPr id="25" name="Oval 24">
              <a:extLst>
                <a:ext uri="{FF2B5EF4-FFF2-40B4-BE49-F238E27FC236}">
                  <a16:creationId xmlns:a16="http://schemas.microsoft.com/office/drawing/2014/main" xmlns="" id="{86860FA5-CE2B-4019-8FD1-031D7D84EF0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Rockwell Extra Bold" pitchFamily="18" charset="0"/>
                <a:ea typeface="+mn-ea"/>
                <a:cs typeface="+mn-cs"/>
              </a:endParaRPr>
            </a:p>
          </p:txBody>
        </p:sp>
        <p:sp>
          <p:nvSpPr>
            <p:cNvPr id="26" name="Oval 25">
              <a:extLst>
                <a:ext uri="{FF2B5EF4-FFF2-40B4-BE49-F238E27FC236}">
                  <a16:creationId xmlns:a16="http://schemas.microsoft.com/office/drawing/2014/main" xmlns="" id="{392DF474-2C37-4DC7-B889-E88EAADEA61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33" name="Rectangle 27">
            <a:extLst>
              <a:ext uri="{FF2B5EF4-FFF2-40B4-BE49-F238E27FC236}">
                <a16:creationId xmlns:a16="http://schemas.microsoft.com/office/drawing/2014/main" xmlns="" id="{1C7FF924-8DA0-4BE9-8C7E-095B0EC13A4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066502" y="0"/>
            <a:ext cx="6125497" cy="6857999"/>
          </a:xfrm>
          <a:prstGeom prst="rect">
            <a:avLst/>
          </a:prstGeom>
          <a:blipFill dpi="0" rotWithShape="1">
            <a:blip r:embed="rId4">
              <a:alphaModFix amt="60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xmlns="" id="{EDCB96C6-87CA-4331-ABF8-E1ADE418125B}"/>
              </a:ext>
            </a:extLst>
          </p:cNvPr>
          <p:cNvSpPr>
            <a:spLocks noGrp="1"/>
          </p:cNvSpPr>
          <p:nvPr>
            <p:ph type="title"/>
          </p:nvPr>
        </p:nvSpPr>
        <p:spPr>
          <a:xfrm>
            <a:off x="6330738" y="454583"/>
            <a:ext cx="5299586" cy="1609344"/>
          </a:xfrm>
          <a:ln>
            <a:noFill/>
          </a:ln>
        </p:spPr>
        <p:txBody>
          <a:bodyPr vert="horz" lIns="91440" tIns="45720" rIns="91440" bIns="45720" rtlCol="0" anchor="ctr">
            <a:normAutofit/>
          </a:bodyPr>
          <a:lstStyle/>
          <a:p>
            <a:r>
              <a:rPr lang="pl-PL" sz="4000" dirty="0">
                <a:latin typeface="Rockwell Condensed"/>
              </a:rPr>
              <a:t>Gildia magów-</a:t>
            </a:r>
            <a:r>
              <a:rPr lang="pl-PL" sz="4000" dirty="0" err="1">
                <a:latin typeface="Rockwell Condensed"/>
              </a:rPr>
              <a:t>Trudi</a:t>
            </a:r>
            <a:r>
              <a:rPr lang="pl-PL" sz="4000" dirty="0">
                <a:latin typeface="Rockwell Condensed"/>
              </a:rPr>
              <a:t> </a:t>
            </a:r>
            <a:r>
              <a:rPr lang="pl-PL" sz="4000" dirty="0" err="1">
                <a:latin typeface="Rockwell Condensed"/>
              </a:rPr>
              <a:t>canawan</a:t>
            </a:r>
            <a:endParaRPr lang="pl-PL" sz="4000" dirty="0">
              <a:latin typeface="Rockwell Condensed"/>
            </a:endParaRPr>
          </a:p>
        </p:txBody>
      </p:sp>
      <p:pic>
        <p:nvPicPr>
          <p:cNvPr id="5" name="Obraz 5" descr="Obraz zawierający tekst, różny, pęk, różne&#10;&#10;Opis wygenerowany automatycznie">
            <a:extLst>
              <a:ext uri="{FF2B5EF4-FFF2-40B4-BE49-F238E27FC236}">
                <a16:creationId xmlns:a16="http://schemas.microsoft.com/office/drawing/2014/main" xmlns="" id="{5EF73E42-4324-416F-9680-11DC66BA96AA}"/>
              </a:ext>
            </a:extLst>
          </p:cNvPr>
          <p:cNvPicPr>
            <a:picLocks noGrp="1" noChangeAspect="1"/>
          </p:cNvPicPr>
          <p:nvPr>
            <p:ph sz="half" idx="1"/>
          </p:nvPr>
        </p:nvPicPr>
        <p:blipFill rotWithShape="1">
          <a:blip r:embed="rId6"/>
          <a:srcRect l="7373"/>
          <a:stretch/>
        </p:blipFill>
        <p:spPr>
          <a:xfrm>
            <a:off x="718646" y="640080"/>
            <a:ext cx="4943167" cy="5588101"/>
          </a:xfrm>
          <a:prstGeom prst="rect">
            <a:avLst/>
          </a:prstGeom>
        </p:spPr>
      </p:pic>
      <p:sp>
        <p:nvSpPr>
          <p:cNvPr id="4" name="Symbol zastępczy zawartości 3">
            <a:extLst>
              <a:ext uri="{FF2B5EF4-FFF2-40B4-BE49-F238E27FC236}">
                <a16:creationId xmlns:a16="http://schemas.microsoft.com/office/drawing/2014/main" xmlns="" id="{ED882E80-397B-44E0-876D-9BEF32250033}"/>
              </a:ext>
            </a:extLst>
          </p:cNvPr>
          <p:cNvSpPr>
            <a:spLocks noGrp="1"/>
          </p:cNvSpPr>
          <p:nvPr>
            <p:ph sz="half" idx="2"/>
          </p:nvPr>
        </p:nvSpPr>
        <p:spPr>
          <a:xfrm>
            <a:off x="6400799" y="2121408"/>
            <a:ext cx="5299585" cy="4050792"/>
          </a:xfrm>
        </p:spPr>
        <p:txBody>
          <a:bodyPr vert="horz" lIns="91440" tIns="45720" rIns="91440" bIns="45720" rtlCol="0" anchor="t">
            <a:normAutofit/>
          </a:bodyPr>
          <a:lstStyle/>
          <a:p>
            <a:pPr marL="0" indent="0">
              <a:buNone/>
            </a:pPr>
            <a:r>
              <a:rPr lang="pl-PL" sz="1800" dirty="0"/>
              <a:t>Jak mówi </a:t>
            </a:r>
            <a:r>
              <a:rPr lang="pl-PL" sz="1800" dirty="0" err="1"/>
              <a:t>internet</a:t>
            </a:r>
            <a:r>
              <a:rPr lang="pl-PL" sz="1800" dirty="0"/>
              <a:t>:</a:t>
            </a:r>
            <a:endParaRPr lang="pl-PL" dirty="0"/>
          </a:p>
          <a:p>
            <a:pPr marL="0" indent="0">
              <a:buNone/>
            </a:pPr>
            <a:r>
              <a:rPr lang="pl-PL" sz="1800" dirty="0"/>
              <a:t>Gildia magów to pierwsza powieść fantasy z serii Czarnego maga </a:t>
            </a:r>
            <a:r>
              <a:rPr lang="pl-PL" sz="1800" dirty="0" err="1"/>
              <a:t>Trudi</a:t>
            </a:r>
            <a:r>
              <a:rPr lang="pl-PL" sz="1800" dirty="0"/>
              <a:t> </a:t>
            </a:r>
            <a:r>
              <a:rPr lang="pl-PL" sz="1800" dirty="0" err="1"/>
              <a:t>Canawan</a:t>
            </a:r>
            <a:r>
              <a:rPr lang="pl-PL" sz="1800" dirty="0"/>
              <a:t>. Opublikowano w 2001 r., A po nim Nowicjuszka i Wielki Mistrz. Książka opowiada o </a:t>
            </a:r>
            <a:r>
              <a:rPr lang="pl-PL" sz="1800" dirty="0" err="1"/>
              <a:t>Sonei</a:t>
            </a:r>
            <a:r>
              <a:rPr lang="pl-PL" sz="1800" dirty="0"/>
              <a:t>, młodej dziewczynie ze slumsów, która odkrywa swój magiczny potencjał.</a:t>
            </a:r>
          </a:p>
          <a:p>
            <a:pPr marL="0"/>
            <a:r>
              <a:rPr lang="pl-PL" sz="1800" dirty="0"/>
              <a:t>Jestem co prawda w trakcie czytania trzeciej części ,,Wielki Mistrz", ale zdążyłam już zauważyć, że jest to bardzo ciekawa, odpowiednia dla naszego wieku książka. Moim zdaniem najlepsza część to ,,Nowicjuszka".</a:t>
            </a:r>
          </a:p>
          <a:p>
            <a:pPr marL="0">
              <a:buClr>
                <a:srgbClr val="9E3611"/>
              </a:buClr>
            </a:pPr>
            <a:r>
              <a:rPr lang="pl-PL" sz="1800"/>
              <a:t> Julia Parzych</a:t>
            </a:r>
            <a:endParaRPr lang="pl-PL"/>
          </a:p>
        </p:txBody>
      </p:sp>
      <p:grpSp>
        <p:nvGrpSpPr>
          <p:cNvPr id="34" name="Group 29">
            <a:extLst>
              <a:ext uri="{FF2B5EF4-FFF2-40B4-BE49-F238E27FC236}">
                <a16:creationId xmlns:a16="http://schemas.microsoft.com/office/drawing/2014/main" xmlns="" id="{5029B4A8-2CF0-48DC-B29E-F3B62EDDC445}"/>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1401725" y="6229681"/>
            <a:ext cx="457200" cy="457200"/>
            <a:chOff x="11361456" y="6195813"/>
            <a:chExt cx="548640" cy="548640"/>
          </a:xfrm>
        </p:grpSpPr>
        <p:sp>
          <p:nvSpPr>
            <p:cNvPr id="31" name="Oval 30">
              <a:extLst>
                <a:ext uri="{FF2B5EF4-FFF2-40B4-BE49-F238E27FC236}">
                  <a16:creationId xmlns:a16="http://schemas.microsoft.com/office/drawing/2014/main" xmlns="" id="{F71DA811-F7AE-460D-9891-57F221994B9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Rockwell Extra Bold" pitchFamily="18" charset="0"/>
                <a:ea typeface="+mn-ea"/>
                <a:cs typeface="+mn-cs"/>
              </a:endParaRPr>
            </a:p>
          </p:txBody>
        </p:sp>
        <p:sp>
          <p:nvSpPr>
            <p:cNvPr id="35" name="Oval 31">
              <a:extLst>
                <a:ext uri="{FF2B5EF4-FFF2-40B4-BE49-F238E27FC236}">
                  <a16:creationId xmlns:a16="http://schemas.microsoft.com/office/drawing/2014/main" xmlns="" id="{3747795E-BBFD-44B4-892D-2054745A841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102164080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16DBFAD4-B5FC-442B-A283-381B01B195F7}"/>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1401725" y="6229681"/>
            <a:ext cx="457200" cy="457200"/>
            <a:chOff x="11361456" y="6195813"/>
            <a:chExt cx="548640" cy="548640"/>
          </a:xfrm>
        </p:grpSpPr>
        <p:sp>
          <p:nvSpPr>
            <p:cNvPr id="12" name="Oval 11">
              <a:extLst>
                <a:ext uri="{FF2B5EF4-FFF2-40B4-BE49-F238E27FC236}">
                  <a16:creationId xmlns:a16="http://schemas.microsoft.com/office/drawing/2014/main" xmlns="" id="{9B649DC7-8769-4383-A6F2-8F366BA7A15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3" name="Oval 12">
              <a:extLst>
                <a:ext uri="{FF2B5EF4-FFF2-40B4-BE49-F238E27FC236}">
                  <a16:creationId xmlns:a16="http://schemas.microsoft.com/office/drawing/2014/main" xmlns="" id="{0C67FD53-2686-4E0E-BA49-976F78F9AAC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396488" y="6230844"/>
              <a:ext cx="478576" cy="478578"/>
            </a:xfrm>
            <a:prstGeom prst="ellipse">
              <a:avLst/>
            </a:prstGeom>
            <a:noFill/>
            <a:ln w="12700" cap="flat" cmpd="sng" algn="ctr">
              <a:solidFill>
                <a:srgbClr val="FFFFFF"/>
              </a:solidFill>
              <a:prstDash val="solid"/>
            </a:ln>
            <a:effectLst/>
          </p:spPr>
        </p:sp>
      </p:grpSp>
      <p:sp useBgFill="1">
        <p:nvSpPr>
          <p:cNvPr id="15" name="Rectangle 14">
            <a:extLst>
              <a:ext uri="{FF2B5EF4-FFF2-40B4-BE49-F238E27FC236}">
                <a16:creationId xmlns:a16="http://schemas.microsoft.com/office/drawing/2014/main" xmlns="" id="{2A0E4E09-FC02-4ADC-951A-3FFA90B6FE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25E3E417-EDB1-4C71-B9F2-0A9365A8FCF3}"/>
              </a:ext>
            </a:extLst>
          </p:cNvPr>
          <p:cNvSpPr txBox="1"/>
          <p:nvPr/>
        </p:nvSpPr>
        <p:spPr>
          <a:xfrm>
            <a:off x="6550924" y="685800"/>
            <a:ext cx="4920019" cy="2021553"/>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fontScale="92500"/>
          </a:bodyPr>
          <a:lstStyle/>
          <a:p>
            <a:pPr defTabSz="914400">
              <a:lnSpc>
                <a:spcPct val="90000"/>
              </a:lnSpc>
              <a:spcBef>
                <a:spcPct val="0"/>
              </a:spcBef>
              <a:spcAft>
                <a:spcPts val="600"/>
              </a:spcAft>
            </a:pPr>
            <a:r>
              <a:rPr lang="pl-PL" sz="5000" cap="all" noProof="1">
                <a:latin typeface="+mj-lt"/>
                <a:ea typeface="+mj-ea"/>
                <a:cs typeface="+mj-cs"/>
              </a:rPr>
              <a:t>"Opowieści z Narnii" </a:t>
            </a:r>
          </a:p>
          <a:p>
            <a:pPr defTabSz="914400">
              <a:lnSpc>
                <a:spcPct val="90000"/>
              </a:lnSpc>
              <a:spcBef>
                <a:spcPct val="0"/>
              </a:spcBef>
              <a:spcAft>
                <a:spcPts val="600"/>
              </a:spcAft>
            </a:pPr>
            <a:r>
              <a:rPr lang="en-US" sz="5000" cap="all" dirty="0">
                <a:latin typeface="+mj-lt"/>
                <a:ea typeface="+mj-ea"/>
                <a:cs typeface="+mj-cs"/>
              </a:rPr>
              <a:t>Clive Staples Lewis</a:t>
            </a:r>
          </a:p>
          <a:p>
            <a:pPr defTabSz="914400">
              <a:lnSpc>
                <a:spcPct val="90000"/>
              </a:lnSpc>
              <a:spcBef>
                <a:spcPct val="0"/>
              </a:spcBef>
              <a:spcAft>
                <a:spcPts val="600"/>
              </a:spcAft>
            </a:pPr>
            <a:endParaRPr lang="en-US" sz="5000" b="1" cap="all" dirty="0">
              <a:latin typeface="+mj-lt"/>
              <a:ea typeface="+mj-ea"/>
              <a:cs typeface="+mj-cs"/>
            </a:endParaRPr>
          </a:p>
        </p:txBody>
      </p:sp>
      <p:sp>
        <p:nvSpPr>
          <p:cNvPr id="17" name="Freeform: Shape 16">
            <a:extLst>
              <a:ext uri="{FF2B5EF4-FFF2-40B4-BE49-F238E27FC236}">
                <a16:creationId xmlns:a16="http://schemas.microsoft.com/office/drawing/2014/main" xmlns="" id="{9453FF84-60C1-4EA8-B49B-1B8C2D0C589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3"/>
            <a:ext cx="5859484" cy="6857997"/>
          </a:xfrm>
          <a:custGeom>
            <a:avLst/>
            <a:gdLst>
              <a:gd name="connsiteX0" fmla="*/ 3198825 w 5859484"/>
              <a:gd name="connsiteY0" fmla="*/ 0 h 6857997"/>
              <a:gd name="connsiteX1" fmla="*/ 3962351 w 5859484"/>
              <a:gd name="connsiteY1" fmla="*/ 0 h 6857997"/>
              <a:gd name="connsiteX2" fmla="*/ 4129776 w 5859484"/>
              <a:gd name="connsiteY2" fmla="*/ 128761 h 6857997"/>
              <a:gd name="connsiteX3" fmla="*/ 5859484 w 5859484"/>
              <a:gd name="connsiteY3" fmla="*/ 3718209 h 6857997"/>
              <a:gd name="connsiteX4" fmla="*/ 4624700 w 5859484"/>
              <a:gd name="connsiteY4" fmla="*/ 6845880 h 6857997"/>
              <a:gd name="connsiteX5" fmla="*/ 4612896 w 5859484"/>
              <a:gd name="connsiteY5" fmla="*/ 6857997 h 6857997"/>
              <a:gd name="connsiteX6" fmla="*/ 4017658 w 5859484"/>
              <a:gd name="connsiteY6" fmla="*/ 6857997 h 6857997"/>
              <a:gd name="connsiteX7" fmla="*/ 4173230 w 5859484"/>
              <a:gd name="connsiteY7" fmla="*/ 6719623 h 6857997"/>
              <a:gd name="connsiteX8" fmla="*/ 5443583 w 5859484"/>
              <a:gd name="connsiteY8" fmla="*/ 3718209 h 6857997"/>
              <a:gd name="connsiteX9" fmla="*/ 3355352 w 5859484"/>
              <a:gd name="connsiteY9" fmla="*/ 88079 h 6857997"/>
              <a:gd name="connsiteX10" fmla="*/ 0 w 5859484"/>
              <a:gd name="connsiteY10" fmla="*/ 0 h 6857997"/>
              <a:gd name="connsiteX11" fmla="*/ 2941255 w 5859484"/>
              <a:gd name="connsiteY11" fmla="*/ 0 h 6857997"/>
              <a:gd name="connsiteX12" fmla="*/ 3117080 w 5859484"/>
              <a:gd name="connsiteY12" fmla="*/ 88129 h 6857997"/>
              <a:gd name="connsiteX13" fmla="*/ 5324754 w 5859484"/>
              <a:gd name="connsiteY13" fmla="*/ 3718209 h 6857997"/>
              <a:gd name="connsiteX14" fmla="*/ 4089206 w 5859484"/>
              <a:gd name="connsiteY14" fmla="*/ 6637392 h 6857997"/>
              <a:gd name="connsiteX15" fmla="*/ 3841183 w 5859484"/>
              <a:gd name="connsiteY15" fmla="*/ 6857997 h 6857997"/>
              <a:gd name="connsiteX16" fmla="*/ 0 w 5859484"/>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59484" h="6857997">
                <a:moveTo>
                  <a:pt x="3198825" y="0"/>
                </a:moveTo>
                <a:lnTo>
                  <a:pt x="3962351" y="0"/>
                </a:lnTo>
                <a:lnTo>
                  <a:pt x="4129776" y="128761"/>
                </a:lnTo>
                <a:cubicBezTo>
                  <a:pt x="5186152" y="981944"/>
                  <a:pt x="5859484" y="2273123"/>
                  <a:pt x="5859484" y="3718209"/>
                </a:cubicBezTo>
                <a:cubicBezTo>
                  <a:pt x="5859484" y="4922447"/>
                  <a:pt x="5391893" y="6019805"/>
                  <a:pt x="4624700" y="6845880"/>
                </a:cubicBezTo>
                <a:lnTo>
                  <a:pt x="4612896" y="6857997"/>
                </a:lnTo>
                <a:lnTo>
                  <a:pt x="4017658" y="6857997"/>
                </a:lnTo>
                <a:lnTo>
                  <a:pt x="4173230" y="6719623"/>
                </a:lnTo>
                <a:cubicBezTo>
                  <a:pt x="4958119" y="5951494"/>
                  <a:pt x="5443583" y="4890334"/>
                  <a:pt x="5443583" y="3718209"/>
                </a:cubicBezTo>
                <a:cubicBezTo>
                  <a:pt x="5443583" y="2179795"/>
                  <a:pt x="4607295" y="832535"/>
                  <a:pt x="3355352" y="88079"/>
                </a:cubicBezTo>
                <a:close/>
                <a:moveTo>
                  <a:pt x="0" y="0"/>
                </a:moveTo>
                <a:lnTo>
                  <a:pt x="2941255" y="0"/>
                </a:lnTo>
                <a:lnTo>
                  <a:pt x="3117080" y="88129"/>
                </a:lnTo>
                <a:cubicBezTo>
                  <a:pt x="4432070" y="787221"/>
                  <a:pt x="5324754" y="2150692"/>
                  <a:pt x="5324754" y="3718209"/>
                </a:cubicBezTo>
                <a:cubicBezTo>
                  <a:pt x="5324754" y="4858221"/>
                  <a:pt x="4852591" y="5890308"/>
                  <a:pt x="4089206" y="6637392"/>
                </a:cubicBezTo>
                <a:lnTo>
                  <a:pt x="3841183" y="6857997"/>
                </a:lnTo>
                <a:lnTo>
                  <a:pt x="0" y="6857997"/>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5">
            <a:extLst>
              <a:ext uri="{FF2B5EF4-FFF2-40B4-BE49-F238E27FC236}">
                <a16:creationId xmlns:a16="http://schemas.microsoft.com/office/drawing/2014/main" xmlns="" id="{5DE246BF-E6B7-4F6E-8AF8-DECE6EA184D7}"/>
              </a:ext>
            </a:extLst>
          </p:cNvPr>
          <p:cNvPicPr>
            <a:picLocks noGrp="1" noChangeAspect="1"/>
          </p:cNvPicPr>
          <p:nvPr>
            <p:ph sz="half" idx="1"/>
          </p:nvPr>
        </p:nvPicPr>
        <p:blipFill rotWithShape="1">
          <a:blip r:embed="rId4"/>
          <a:srcRect l="6411" r="4705"/>
          <a:stretch/>
        </p:blipFill>
        <p:spPr>
          <a:xfrm>
            <a:off x="1" y="2"/>
            <a:ext cx="6095695" cy="6857997"/>
          </a:xfrm>
          <a:custGeom>
            <a:avLst/>
            <a:gdLst/>
            <a:ahLst/>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p:spPr>
      </p:pic>
      <p:sp>
        <p:nvSpPr>
          <p:cNvPr id="4" name="Symbol zastępczy zawartości 3">
            <a:extLst>
              <a:ext uri="{FF2B5EF4-FFF2-40B4-BE49-F238E27FC236}">
                <a16:creationId xmlns:a16="http://schemas.microsoft.com/office/drawing/2014/main" xmlns="" id="{7C58AC61-7935-429C-889B-30B1446ADBA0}"/>
              </a:ext>
            </a:extLst>
          </p:cNvPr>
          <p:cNvSpPr>
            <a:spLocks noGrp="1"/>
          </p:cNvSpPr>
          <p:nvPr>
            <p:ph sz="half" idx="2"/>
          </p:nvPr>
        </p:nvSpPr>
        <p:spPr>
          <a:xfrm>
            <a:off x="6550924" y="2927444"/>
            <a:ext cx="4920019" cy="3244755"/>
          </a:xfrm>
        </p:spPr>
        <p:txBody>
          <a:bodyPr vert="horz" lIns="91440" tIns="45720" rIns="91440" bIns="45720" rtlCol="0" anchor="t">
            <a:normAutofit fontScale="92500" lnSpcReduction="20000"/>
          </a:bodyPr>
          <a:lstStyle/>
          <a:p>
            <a:r>
              <a:rPr lang="pl-PL" sz="1700" dirty="0"/>
              <a:t>"</a:t>
            </a:r>
            <a:r>
              <a:rPr lang="pl-PL" sz="1700" noProof="1"/>
              <a:t>Opowieści</a:t>
            </a:r>
            <a:r>
              <a:rPr lang="pl-PL" sz="1700" dirty="0"/>
              <a:t> z Narni" jest to cykl siedmiu powieści fantasy. </a:t>
            </a:r>
          </a:p>
          <a:p>
            <a:r>
              <a:rPr lang="pl-PL" sz="1700" dirty="0"/>
              <a:t>Książki te opowiadają o przygodach dzieci, które odkrywają historię świata, miejsca, gdzie zwierzęta mówią, magia jest powszechna, a dobro walczy ze złem. W każdej z książek, z wyjątkiem "</a:t>
            </a:r>
            <a:r>
              <a:rPr lang="pl-PL" sz="1700" i="1" dirty="0"/>
              <a:t>Konia i jego chłopca"</a:t>
            </a:r>
            <a:r>
              <a:rPr lang="pl-PL" sz="1700" dirty="0"/>
              <a:t>, głównymi bohaterami są postaci z realnego świata, które w magiczny sposób przenoszone zostają do Narnii aby pomóc Lwu Aslanowi w zażegnaniu trwającego tam kryzysu.</a:t>
            </a:r>
          </a:p>
          <a:p>
            <a:pPr>
              <a:buClr>
                <a:srgbClr val="9E3611"/>
              </a:buClr>
            </a:pPr>
            <a:r>
              <a:rPr lang="pl-PL" sz="1700" dirty="0"/>
              <a:t>Uważam, że "Opowieści z Narnii" są to bardzo ciekawe I wciągające książki więc warto je przeczytać.</a:t>
            </a:r>
          </a:p>
          <a:p>
            <a:pPr>
              <a:buClr>
                <a:srgbClr val="9E3611"/>
              </a:buClr>
            </a:pPr>
            <a:r>
              <a:rPr lang="pl-PL" sz="1700" dirty="0"/>
              <a:t>Michał Prędki</a:t>
            </a:r>
          </a:p>
        </p:txBody>
      </p:sp>
    </p:spTree>
    <p:extLst>
      <p:ext uri="{BB962C8B-B14F-4D97-AF65-F5344CB8AC3E}">
        <p14:creationId xmlns:p14="http://schemas.microsoft.com/office/powerpoint/2010/main" val="12329231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2" name="Group 111">
            <a:extLst>
              <a:ext uri="{FF2B5EF4-FFF2-40B4-BE49-F238E27FC236}">
                <a16:creationId xmlns:a16="http://schemas.microsoft.com/office/drawing/2014/main" xmlns="" id="{215FFFB0-F23F-4C19-94F1-12A61849426C}"/>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1401725" y="6229681"/>
            <a:ext cx="457200" cy="457200"/>
            <a:chOff x="11361456" y="6195813"/>
            <a:chExt cx="548640" cy="548640"/>
          </a:xfrm>
        </p:grpSpPr>
        <p:sp>
          <p:nvSpPr>
            <p:cNvPr id="113" name="Oval 112">
              <a:extLst>
                <a:ext uri="{FF2B5EF4-FFF2-40B4-BE49-F238E27FC236}">
                  <a16:creationId xmlns:a16="http://schemas.microsoft.com/office/drawing/2014/main" xmlns="" id="{1486DADA-8EB8-4F9F-9261-99F3901E83A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14" name="Oval 113">
              <a:extLst>
                <a:ext uri="{FF2B5EF4-FFF2-40B4-BE49-F238E27FC236}">
                  <a16:creationId xmlns:a16="http://schemas.microsoft.com/office/drawing/2014/main" xmlns="" id="{3284EFE5-F4C3-4E12-B42A-2DF40942306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useBgFill="1">
        <p:nvSpPr>
          <p:cNvPr id="116" name="Rectangle 115">
            <a:extLst>
              <a:ext uri="{FF2B5EF4-FFF2-40B4-BE49-F238E27FC236}">
                <a16:creationId xmlns:a16="http://schemas.microsoft.com/office/drawing/2014/main" xmlns="" id="{E009DD9B-5EE2-4C0D-8B2B-351C8C10220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118" name="Rectangle 117">
            <a:extLst>
              <a:ext uri="{FF2B5EF4-FFF2-40B4-BE49-F238E27FC236}">
                <a16:creationId xmlns:a16="http://schemas.microsoft.com/office/drawing/2014/main" xmlns="" id="{E720DB99-7745-4E75-9D96-AAB6D55C531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984504" y="3837459"/>
            <a:ext cx="10222992"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0" name="Rectangle 119">
            <a:extLst>
              <a:ext uri="{FF2B5EF4-FFF2-40B4-BE49-F238E27FC236}">
                <a16:creationId xmlns:a16="http://schemas.microsoft.com/office/drawing/2014/main" xmlns="" id="{D68803C4-E159-4360-B7BB-74205C8F782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984504" y="3981573"/>
            <a:ext cx="10222992" cy="2078335"/>
          </a:xfrm>
          <a:prstGeom prst="rect">
            <a:avLst/>
          </a:prstGeom>
          <a:blipFill dpi="0" rotWithShape="1">
            <a:blip r:embed="rId4">
              <a:alphaModFix amt="9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pic>
        <p:nvPicPr>
          <p:cNvPr id="42" name="Obraz 42" descr="Obraz zawierający tekst, książka, różny&#10;&#10;Opis wygenerowany automatycznie">
            <a:extLst>
              <a:ext uri="{FF2B5EF4-FFF2-40B4-BE49-F238E27FC236}">
                <a16:creationId xmlns:a16="http://schemas.microsoft.com/office/drawing/2014/main" xmlns="" id="{6FEB3030-1F88-4A75-A9C0-0F2DCAB94A41}"/>
              </a:ext>
            </a:extLst>
          </p:cNvPr>
          <p:cNvPicPr>
            <a:picLocks noChangeAspect="1"/>
          </p:cNvPicPr>
          <p:nvPr/>
        </p:nvPicPr>
        <p:blipFill>
          <a:blip r:embed="rId6"/>
          <a:stretch>
            <a:fillRect/>
          </a:stretch>
        </p:blipFill>
        <p:spPr>
          <a:xfrm>
            <a:off x="1011265" y="927668"/>
            <a:ext cx="3192298" cy="2338358"/>
          </a:xfrm>
          <a:prstGeom prst="rect">
            <a:avLst/>
          </a:prstGeom>
        </p:spPr>
      </p:pic>
      <p:pic>
        <p:nvPicPr>
          <p:cNvPr id="12" name="Obraz 14" descr="Obraz zawierający tekst, książka&#10;&#10;Opis wygenerowany automatycznie">
            <a:extLst>
              <a:ext uri="{FF2B5EF4-FFF2-40B4-BE49-F238E27FC236}">
                <a16:creationId xmlns:a16="http://schemas.microsoft.com/office/drawing/2014/main" xmlns="" id="{E61E6095-5B70-4083-9A77-92078F781F17}"/>
              </a:ext>
            </a:extLst>
          </p:cNvPr>
          <p:cNvPicPr>
            <a:picLocks noChangeAspect="1"/>
          </p:cNvPicPr>
          <p:nvPr/>
        </p:nvPicPr>
        <p:blipFill>
          <a:blip r:embed="rId7"/>
          <a:stretch>
            <a:fillRect/>
          </a:stretch>
        </p:blipFill>
        <p:spPr>
          <a:xfrm>
            <a:off x="8149442" y="931029"/>
            <a:ext cx="3204999" cy="2331636"/>
          </a:xfrm>
          <a:prstGeom prst="rect">
            <a:avLst/>
          </a:prstGeom>
        </p:spPr>
      </p:pic>
      <p:pic>
        <p:nvPicPr>
          <p:cNvPr id="10" name="Obraz 11">
            <a:extLst>
              <a:ext uri="{FF2B5EF4-FFF2-40B4-BE49-F238E27FC236}">
                <a16:creationId xmlns:a16="http://schemas.microsoft.com/office/drawing/2014/main" xmlns="" id="{C105E2F4-52E7-4E2E-AFEF-7664793E9A5D}"/>
              </a:ext>
            </a:extLst>
          </p:cNvPr>
          <p:cNvPicPr>
            <a:picLocks noChangeAspect="1"/>
          </p:cNvPicPr>
          <p:nvPr/>
        </p:nvPicPr>
        <p:blipFill>
          <a:blip r:embed="rId8"/>
          <a:stretch>
            <a:fillRect/>
          </a:stretch>
        </p:blipFill>
        <p:spPr>
          <a:xfrm>
            <a:off x="4502204" y="975833"/>
            <a:ext cx="3192298" cy="2330377"/>
          </a:xfrm>
          <a:prstGeom prst="rect">
            <a:avLst/>
          </a:prstGeom>
        </p:spPr>
      </p:pic>
      <p:sp>
        <p:nvSpPr>
          <p:cNvPr id="11" name="pole tekstowe 10">
            <a:extLst>
              <a:ext uri="{FF2B5EF4-FFF2-40B4-BE49-F238E27FC236}">
                <a16:creationId xmlns:a16="http://schemas.microsoft.com/office/drawing/2014/main" xmlns="" id="{8A087D64-2F11-47E9-B5F4-5C8C0747FA90}"/>
              </a:ext>
            </a:extLst>
          </p:cNvPr>
          <p:cNvSpPr txBox="1"/>
          <p:nvPr/>
        </p:nvSpPr>
        <p:spPr>
          <a:xfrm>
            <a:off x="1096207" y="4083827"/>
            <a:ext cx="10219074" cy="2371164"/>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Autofit/>
          </a:bodyPr>
          <a:lstStyle/>
          <a:p>
            <a:pPr marL="102870" indent="-182880" defTabSz="914400">
              <a:lnSpc>
                <a:spcPct val="170000"/>
              </a:lnSpc>
              <a:spcAft>
                <a:spcPts val="600"/>
              </a:spcAft>
              <a:buClr>
                <a:schemeClr val="accent1">
                  <a:lumMod val="75000"/>
                </a:schemeClr>
              </a:buClr>
              <a:buSzPct val="85000"/>
              <a:buFont typeface="Wingdings" pitchFamily="2" charset="2"/>
              <a:buChar char="§"/>
            </a:pPr>
            <a:endParaRPr lang="en-US" sz="2000" b="1" noProof="1">
              <a:latin typeface="Century Gothic"/>
            </a:endParaRPr>
          </a:p>
          <a:p>
            <a:pPr indent="-182880" defTabSz="914400">
              <a:lnSpc>
                <a:spcPct val="170000"/>
              </a:lnSpc>
              <a:spcAft>
                <a:spcPts val="600"/>
              </a:spcAft>
              <a:buClr>
                <a:srgbClr val="9E3611"/>
              </a:buClr>
              <a:buSzPct val="85000"/>
              <a:buFont typeface="Wingdings" pitchFamily="2" charset="2"/>
              <a:buChar char="§"/>
            </a:pPr>
            <a:r>
              <a:rPr lang="en-US" sz="1200" b="1" noProof="1">
                <a:latin typeface="Century Gothic"/>
              </a:rPr>
              <a:t>Pierwsze 5 książek opowiada o przygodach 5 smoków, które według przepowiedni mają zakończyć 20-letnią wojnę między plemionami tychże smoków. Bohaterom bardzo zależy na zakończeniu konfliktu drogą pokojową. 6 książka rozpoczyna kolejny wątek, kolejną fascynującą przygodę.</a:t>
            </a:r>
          </a:p>
          <a:p>
            <a:pPr indent="-182880" defTabSz="914400">
              <a:lnSpc>
                <a:spcPct val="170000"/>
              </a:lnSpc>
              <a:spcAft>
                <a:spcPts val="600"/>
              </a:spcAft>
              <a:buClr>
                <a:srgbClr val="9E3611"/>
              </a:buClr>
              <a:buSzPct val="85000"/>
              <a:buFont typeface="Wingdings" pitchFamily="2" charset="2"/>
              <a:buChar char="§"/>
            </a:pPr>
            <a:r>
              <a:rPr lang="en-US" sz="1200" b="1" noProof="1">
                <a:latin typeface="Century Gothic"/>
              </a:rPr>
              <a:t>Moim zdaniem książki te warto przeczytać, ponieważ ich fabuła jest bardzo wciągająca i trudno się od niej oderwać. Występują tu zwroty akcji, czytając często zadawałem sobie pytanie: "I co się teraz stanie?".</a:t>
            </a:r>
          </a:p>
          <a:p>
            <a:pPr indent="-182880" defTabSz="914400">
              <a:lnSpc>
                <a:spcPct val="170000"/>
              </a:lnSpc>
              <a:spcAft>
                <a:spcPts val="600"/>
              </a:spcAft>
              <a:buClr>
                <a:srgbClr val="9E3611"/>
              </a:buClr>
              <a:buSzPct val="85000"/>
              <a:buFont typeface="Wingdings" pitchFamily="2" charset="2"/>
              <a:buChar char="§"/>
            </a:pPr>
            <a:r>
              <a:rPr lang="en-US" sz="1200" b="1" noProof="1">
                <a:latin typeface="Century Gothic"/>
              </a:rPr>
              <a:t>"Skrzydła Ognia" gwarantują świetną zabawę  i relaks, a przy okazji przemycają naukę o radzeniu sobie z problemami.</a:t>
            </a:r>
          </a:p>
          <a:p>
            <a:pPr indent="-182880" defTabSz="914400">
              <a:lnSpc>
                <a:spcPct val="90000"/>
              </a:lnSpc>
              <a:spcAft>
                <a:spcPts val="600"/>
              </a:spcAft>
              <a:buClr>
                <a:srgbClr val="9E3611"/>
              </a:buClr>
              <a:buSzPct val="85000"/>
              <a:buFont typeface="Wingdings" pitchFamily="2" charset="2"/>
              <a:buChar char="§"/>
            </a:pPr>
            <a:endParaRPr lang="en-US" sz="1200" b="1" noProof="1"/>
          </a:p>
          <a:p>
            <a:pPr indent="-182880" defTabSz="914400">
              <a:lnSpc>
                <a:spcPct val="90000"/>
              </a:lnSpc>
              <a:spcAft>
                <a:spcPts val="600"/>
              </a:spcAft>
              <a:buClr>
                <a:schemeClr val="accent1">
                  <a:lumMod val="75000"/>
                </a:schemeClr>
              </a:buClr>
              <a:buSzPct val="85000"/>
              <a:buFont typeface="Wingdings" pitchFamily="2" charset="2"/>
              <a:buChar char="§"/>
            </a:pPr>
            <a:endParaRPr lang="en-US" sz="1200" b="1" noProof="1"/>
          </a:p>
          <a:p>
            <a:pPr indent="-182880" defTabSz="914400">
              <a:lnSpc>
                <a:spcPct val="90000"/>
              </a:lnSpc>
              <a:spcAft>
                <a:spcPts val="600"/>
              </a:spcAft>
              <a:buClr>
                <a:schemeClr val="accent1">
                  <a:lumMod val="75000"/>
                </a:schemeClr>
              </a:buClr>
              <a:buSzPct val="85000"/>
              <a:buFont typeface="Wingdings" pitchFamily="2" charset="2"/>
              <a:buChar char="§"/>
            </a:pPr>
            <a:endParaRPr lang="en-US" noProof="1"/>
          </a:p>
          <a:p>
            <a:pPr indent="-182880" defTabSz="914400">
              <a:lnSpc>
                <a:spcPct val="90000"/>
              </a:lnSpc>
              <a:spcAft>
                <a:spcPts val="600"/>
              </a:spcAft>
              <a:buClr>
                <a:schemeClr val="accent1">
                  <a:lumMod val="75000"/>
                </a:schemeClr>
              </a:buClr>
              <a:buSzPct val="85000"/>
              <a:buFont typeface="Wingdings" pitchFamily="2" charset="2"/>
              <a:buChar char="§"/>
            </a:pPr>
            <a:endParaRPr lang="en-US" sz="3200" b="1" noProof="1">
              <a:latin typeface="Century Gothic"/>
            </a:endParaRPr>
          </a:p>
        </p:txBody>
      </p:sp>
      <p:sp>
        <p:nvSpPr>
          <p:cNvPr id="122" name="Rectangle 121">
            <a:extLst>
              <a:ext uri="{FF2B5EF4-FFF2-40B4-BE49-F238E27FC236}">
                <a16:creationId xmlns:a16="http://schemas.microsoft.com/office/drawing/2014/main" xmlns="" id="{504B0465-3B07-49BF-BEA7-D8147624629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984504" y="6128670"/>
            <a:ext cx="10222992"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4" name="Oval 123">
            <a:extLst>
              <a:ext uri="{FF2B5EF4-FFF2-40B4-BE49-F238E27FC236}">
                <a16:creationId xmlns:a16="http://schemas.microsoft.com/office/drawing/2014/main" xmlns="" id="{49B7FFA5-14CB-4A4F-9BCC-CA3AA5D9D27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1401725" y="6229681"/>
            <a:ext cx="457200" cy="457200"/>
          </a:xfrm>
          <a:prstGeom prst="ellipse">
            <a:avLst/>
          </a:prstGeom>
          <a:blipFill dpi="0" rotWithShape="1">
            <a:blip r:embed="rId2">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26" name="Oval 125">
            <a:extLst>
              <a:ext uri="{FF2B5EF4-FFF2-40B4-BE49-F238E27FC236}">
                <a16:creationId xmlns:a16="http://schemas.microsoft.com/office/drawing/2014/main" xmlns="" id="{04E48745-7512-4EC2-9E20-9092D12150C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08" name="pole tekstowe 1">
            <a:extLst>
              <a:ext uri="{FF2B5EF4-FFF2-40B4-BE49-F238E27FC236}">
                <a16:creationId xmlns:a16="http://schemas.microsoft.com/office/drawing/2014/main" xmlns="" id="{D0D02F7C-BDAC-4E80-900C-D1525250465D}"/>
              </a:ext>
            </a:extLst>
          </p:cNvPr>
          <p:cNvSpPr txBox="1"/>
          <p:nvPr/>
        </p:nvSpPr>
        <p:spPr>
          <a:xfrm>
            <a:off x="67606" y="230226"/>
            <a:ext cx="12056235" cy="6124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90000"/>
              </a:lnSpc>
              <a:spcAft>
                <a:spcPts val="600"/>
              </a:spcAft>
            </a:pPr>
            <a:r>
              <a:rPr lang="en-US" noProof="1">
                <a:ea typeface="+mn-lt"/>
                <a:cs typeface="+mn-lt"/>
              </a:rPr>
              <a:t> </a:t>
            </a:r>
            <a:r>
              <a:rPr lang="en-US" sz="1400" b="1" noProof="1">
                <a:latin typeface="Century Gothic"/>
                <a:ea typeface="+mn-lt"/>
                <a:cs typeface="+mn-lt"/>
              </a:rPr>
              <a:t> </a:t>
            </a:r>
            <a:r>
              <a:rPr lang="en-US" sz="1400" b="1" noProof="1">
                <a:solidFill>
                  <a:schemeClr val="bg1">
                    <a:lumMod val="50000"/>
                  </a:schemeClr>
                </a:solidFill>
                <a:latin typeface="Century Gothic"/>
                <a:ea typeface="+mn-lt"/>
                <a:cs typeface="+mn-lt"/>
              </a:rPr>
              <a:t>Skrzydła Ognia – seria książek fantasy autorstwa:</a:t>
            </a:r>
            <a:r>
              <a:rPr lang="en-US" sz="1400" b="1" noProof="1">
                <a:solidFill>
                  <a:schemeClr val="bg1">
                    <a:lumMod val="50000"/>
                  </a:schemeClr>
                </a:solidFill>
                <a:latin typeface="Century Gothic"/>
              </a:rPr>
              <a:t> Tui T. Sutherland</a:t>
            </a:r>
          </a:p>
          <a:p>
            <a:pPr marL="102870" algn="ctr">
              <a:lnSpc>
                <a:spcPct val="90000"/>
              </a:lnSpc>
              <a:spcAft>
                <a:spcPts val="600"/>
              </a:spcAft>
            </a:pPr>
            <a:r>
              <a:rPr lang="en-US" sz="1400" b="1" noProof="1">
                <a:solidFill>
                  <a:schemeClr val="bg1">
                    <a:lumMod val="50000"/>
                  </a:schemeClr>
                </a:solidFill>
                <a:latin typeface="Century Gothic"/>
              </a:rPr>
              <a:t>W</a:t>
            </a:r>
            <a:r>
              <a:rPr lang="en-US" sz="1400" b="1" noProof="1">
                <a:solidFill>
                  <a:schemeClr val="bg1">
                    <a:lumMod val="50000"/>
                  </a:schemeClr>
                </a:solidFill>
                <a:latin typeface="Century Gothic"/>
                <a:ea typeface="+mn-lt"/>
                <a:cs typeface="+mn-lt"/>
              </a:rPr>
              <a:t> Polsce wydano 6 poniżej przedstawionych części z 15 napisanych. Dwie kolejne pojawią się w wakacje (ja już czekam)!</a:t>
            </a:r>
            <a:endParaRPr lang="en-US" sz="1400" b="1" noProof="1">
              <a:solidFill>
                <a:schemeClr val="bg1">
                  <a:lumMod val="50000"/>
                </a:schemeClr>
              </a:solidFill>
              <a:latin typeface="Century Gothic"/>
            </a:endParaRPr>
          </a:p>
        </p:txBody>
      </p:sp>
      <p:sp>
        <p:nvSpPr>
          <p:cNvPr id="2" name="pole tekstowe 1">
            <a:extLst>
              <a:ext uri="{FF2B5EF4-FFF2-40B4-BE49-F238E27FC236}">
                <a16:creationId xmlns:a16="http://schemas.microsoft.com/office/drawing/2014/main" xmlns="" id="{9B7E5634-E92E-433D-81DB-616FF0F3C2A1}"/>
              </a:ext>
            </a:extLst>
          </p:cNvPr>
          <p:cNvSpPr txBox="1"/>
          <p:nvPr/>
        </p:nvSpPr>
        <p:spPr>
          <a:xfrm>
            <a:off x="9414328" y="6230256"/>
            <a:ext cx="148227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dirty="0">
                <a:latin typeface="Century Gothic"/>
              </a:rPr>
              <a:t>Grzegorz S.</a:t>
            </a:r>
          </a:p>
        </p:txBody>
      </p:sp>
    </p:spTree>
    <p:extLst>
      <p:ext uri="{BB962C8B-B14F-4D97-AF65-F5344CB8AC3E}">
        <p14:creationId xmlns:p14="http://schemas.microsoft.com/office/powerpoint/2010/main" val="401184042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30" name="Group 191">
            <a:extLst>
              <a:ext uri="{FF2B5EF4-FFF2-40B4-BE49-F238E27FC236}">
                <a16:creationId xmlns:a16="http://schemas.microsoft.com/office/drawing/2014/main" xmlns="" id="{16DBFAD4-B5FC-442B-A283-381B01B195F7}"/>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1401725" y="6229681"/>
            <a:ext cx="457200" cy="457200"/>
            <a:chOff x="11361456" y="6195813"/>
            <a:chExt cx="548640" cy="548640"/>
          </a:xfrm>
        </p:grpSpPr>
        <p:sp>
          <p:nvSpPr>
            <p:cNvPr id="193" name="Oval 192">
              <a:extLst>
                <a:ext uri="{FF2B5EF4-FFF2-40B4-BE49-F238E27FC236}">
                  <a16:creationId xmlns:a16="http://schemas.microsoft.com/office/drawing/2014/main" xmlns="" id="{9B649DC7-8769-4383-A6F2-8F366BA7A15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94" name="Oval 193">
              <a:extLst>
                <a:ext uri="{FF2B5EF4-FFF2-40B4-BE49-F238E27FC236}">
                  <a16:creationId xmlns:a16="http://schemas.microsoft.com/office/drawing/2014/main" xmlns="" id="{0C67FD53-2686-4E0E-BA49-976F78F9AAC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396488" y="6230844"/>
              <a:ext cx="478576" cy="478578"/>
            </a:xfrm>
            <a:prstGeom prst="ellipse">
              <a:avLst/>
            </a:prstGeom>
            <a:noFill/>
            <a:ln w="12700" cap="flat" cmpd="sng" algn="ctr">
              <a:solidFill>
                <a:srgbClr val="FFFFFF"/>
              </a:solidFill>
              <a:prstDash val="solid"/>
            </a:ln>
            <a:effectLst/>
          </p:spPr>
        </p:sp>
      </p:grpSp>
      <p:sp>
        <p:nvSpPr>
          <p:cNvPr id="1031" name="Rectangle 194">
            <a:extLst>
              <a:ext uri="{FF2B5EF4-FFF2-40B4-BE49-F238E27FC236}">
                <a16:creationId xmlns:a16="http://schemas.microsoft.com/office/drawing/2014/main" xmlns="" id="{3964958D-AF5D-4863-B5FB-83F6B8CB12A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344" y="0"/>
            <a:ext cx="12188656" cy="6857999"/>
          </a:xfrm>
          <a:prstGeom prst="rect">
            <a:avLst/>
          </a:prstGeom>
          <a:blipFill dpi="0" rotWithShape="1">
            <a:blip r:embed="rId4">
              <a:alphaModFix amt="60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ytuł 1">
            <a:extLst>
              <a:ext uri="{FF2B5EF4-FFF2-40B4-BE49-F238E27FC236}">
                <a16:creationId xmlns:a16="http://schemas.microsoft.com/office/drawing/2014/main" xmlns="" id="{84B33D63-BD57-4B33-95EE-38B3BB0B7A3A}"/>
              </a:ext>
            </a:extLst>
          </p:cNvPr>
          <p:cNvSpPr>
            <a:spLocks noGrp="1"/>
          </p:cNvSpPr>
          <p:nvPr>
            <p:ph type="title"/>
          </p:nvPr>
        </p:nvSpPr>
        <p:spPr>
          <a:xfrm>
            <a:off x="4970109" y="484632"/>
            <a:ext cx="6730277" cy="1609344"/>
          </a:xfrm>
          <a:ln>
            <a:noFill/>
          </a:ln>
        </p:spPr>
        <p:txBody>
          <a:bodyPr vert="horz" lIns="91440" tIns="45720" rIns="91440" bIns="45720" rtlCol="0" anchor="ctr">
            <a:normAutofit/>
          </a:bodyPr>
          <a:lstStyle/>
          <a:p>
            <a:r>
              <a:rPr lang="pl-PL" sz="3400" dirty="0"/>
              <a:t>„ Gorzka czekolada i inne opowiadania o ważnych sprawach” praca zbiorowa</a:t>
            </a:r>
          </a:p>
        </p:txBody>
      </p:sp>
      <p:pic>
        <p:nvPicPr>
          <p:cNvPr id="1026" name="Picture 2" descr="Gorzka czekolada i inne opowiadania o ważnych sprawach">
            <a:extLst>
              <a:ext uri="{FF2B5EF4-FFF2-40B4-BE49-F238E27FC236}">
                <a16:creationId xmlns:a16="http://schemas.microsoft.com/office/drawing/2014/main" xmlns="" id="{15E4523B-2610-4AFD-A98E-F5F5504933C7}"/>
              </a:ext>
            </a:extLst>
          </p:cNvPr>
          <p:cNvPicPr>
            <a:picLocks noGrp="1" noChangeAspect="1" noChangeArrowheads="1"/>
          </p:cNvPicPr>
          <p:nvPr>
            <p:ph sz="half" idx="1"/>
          </p:nvPr>
        </p:nvPicPr>
        <p:blipFill rotWithShape="1">
          <a:blip r:embed="rId6">
            <a:extLst>
              <a:ext uri="{28A0092B-C50C-407E-A947-70E740481C1C}">
                <a14:useLocalDpi xmlns:a14="http://schemas.microsoft.com/office/drawing/2010/main" val="0"/>
              </a:ext>
            </a:extLst>
          </a:blip>
          <a:srcRect t="591" r="-2" b="1016"/>
          <a:stretch/>
        </p:blipFill>
        <p:spPr bwMode="auto">
          <a:xfrm>
            <a:off x="0" y="10"/>
            <a:ext cx="4646726" cy="6857990"/>
          </a:xfrm>
          <a:prstGeom prst="rect">
            <a:avLst/>
          </a:prstGeom>
          <a:noFill/>
          <a:extLst>
            <a:ext uri="{909E8E84-426E-40DD-AFC4-6F175D3DCCD1}">
              <a14:hiddenFill xmlns:a14="http://schemas.microsoft.com/office/drawing/2010/main">
                <a:solidFill>
                  <a:srgbClr val="FFFFFF"/>
                </a:solidFill>
              </a14:hiddenFill>
            </a:ext>
          </a:extLst>
        </p:spPr>
      </p:pic>
      <p:sp>
        <p:nvSpPr>
          <p:cNvPr id="4" name="Symbol zastępczy zawartości 3">
            <a:extLst>
              <a:ext uri="{FF2B5EF4-FFF2-40B4-BE49-F238E27FC236}">
                <a16:creationId xmlns:a16="http://schemas.microsoft.com/office/drawing/2014/main" xmlns="" id="{92279C16-22B8-4CDE-A00F-1BEDED4AAEE3}"/>
              </a:ext>
            </a:extLst>
          </p:cNvPr>
          <p:cNvSpPr>
            <a:spLocks noGrp="1"/>
          </p:cNvSpPr>
          <p:nvPr>
            <p:ph sz="half" idx="2"/>
          </p:nvPr>
        </p:nvSpPr>
        <p:spPr>
          <a:xfrm>
            <a:off x="4970109" y="2093976"/>
            <a:ext cx="6730276" cy="4050792"/>
          </a:xfrm>
        </p:spPr>
        <p:txBody>
          <a:bodyPr vert="horz" lIns="91440" tIns="45720" rIns="91440" bIns="45720" rtlCol="0">
            <a:normAutofit lnSpcReduction="10000"/>
          </a:bodyPr>
          <a:lstStyle/>
          <a:p>
            <a:pPr marL="0"/>
            <a:r>
              <a:rPr lang="pl-PL" sz="1300" b="0" i="0" dirty="0">
                <a:effectLst/>
              </a:rPr>
              <a:t>Zbiór</a:t>
            </a:r>
            <a:r>
              <a:rPr lang="en-US" sz="1300" b="0" i="0" dirty="0">
                <a:effectLst/>
              </a:rPr>
              <a:t> 15-stu </a:t>
            </a:r>
            <a:r>
              <a:rPr lang="pl-PL" sz="1300" b="0" i="0" dirty="0">
                <a:effectLst/>
              </a:rPr>
              <a:t>wspaniałych</a:t>
            </a:r>
            <a:r>
              <a:rPr lang="en-US" sz="1300" b="0" i="0" dirty="0">
                <a:effectLst/>
              </a:rPr>
              <a:t> </a:t>
            </a:r>
            <a:r>
              <a:rPr lang="pl-PL" sz="1300" b="0" i="0" dirty="0">
                <a:effectLst/>
              </a:rPr>
              <a:t>opowiadań</a:t>
            </a:r>
            <a:r>
              <a:rPr lang="en-US" sz="1300" b="0" i="0" dirty="0">
                <a:effectLst/>
              </a:rPr>
              <a:t> </a:t>
            </a:r>
            <a:r>
              <a:rPr lang="pl-PL" sz="1300" b="0" i="0" dirty="0">
                <a:effectLst/>
              </a:rPr>
              <a:t>skierowanych</a:t>
            </a:r>
            <a:r>
              <a:rPr lang="en-US" sz="1300" b="0" i="0" dirty="0">
                <a:effectLst/>
              </a:rPr>
              <a:t> do </a:t>
            </a:r>
            <a:r>
              <a:rPr lang="pl-PL" sz="1300" b="0" i="0" dirty="0">
                <a:effectLst/>
              </a:rPr>
              <a:t>młodzieży , napisanych przez laureatów Konkursu Literackiego im. Astrid Lindgren i Andrzeja Maleszkę.</a:t>
            </a:r>
          </a:p>
          <a:p>
            <a:pPr marL="0" indent="0">
              <a:buNone/>
            </a:pPr>
            <a:r>
              <a:rPr lang="pl-PL" sz="1300" dirty="0"/>
              <a:t>Te piętnaście opowiadań w sposób bardzo miły, ciepły i taki nam bliski, poprzez sytuacje  dnia codziennego, pokazuje jakie zachowanie czy reakcja jest niewłaściwa i jak należałoby do tego podejść w sposób odpowiedni. Co najważniejsze, czytanie tych (można by ująć) mądrości sprawia autentyczna przyjemność. W kilku stronach dajemy rade poznać bohatera, jego tok myśli i nawet w jakiś sposób go polubić.</a:t>
            </a:r>
          </a:p>
          <a:p>
            <a:pPr marL="0" indent="0">
              <a:buNone/>
            </a:pPr>
            <a:r>
              <a:rPr lang="pl-PL" sz="1300" b="0" i="0" dirty="0">
                <a:effectLst/>
              </a:rPr>
              <a:t>Szczególnie spodobało mi się opowiadanie o życzliwości. O świecie, gdzie ludzie posiadali liczniki, k</a:t>
            </a:r>
            <a:r>
              <a:rPr lang="pl-PL" sz="1300" dirty="0"/>
              <a:t>tóre naliczały im opłaty za każdą uczynioną i wypowiedzianą uprzejmość. Przypomniało mi to kompletnie nieszablonowy i futurystyczny serial Black Mirror. Przykuwa uwagę swoim niesztampowym podejściem do  tematu. Ile warte jest miłe słowo i czy takie opłacone uprzejmości są bardziej warte od zwykłego odruchu serca?</a:t>
            </a:r>
          </a:p>
          <a:p>
            <a:pPr marL="0" indent="0">
              <a:buNone/>
            </a:pPr>
            <a:r>
              <a:rPr lang="pl-PL" sz="1300" dirty="0"/>
              <a:t>Morały opowiadań pokazały mi pewne rzeczy z zupełnie innej strony oraz, że robienie „tak jak należy” wcale nie musi być takie trudne.</a:t>
            </a:r>
            <a:endParaRPr lang="pl-PL" sz="1300" b="0" i="0" dirty="0">
              <a:effectLst/>
            </a:endParaRPr>
          </a:p>
          <a:p>
            <a:pPr marL="0"/>
            <a:r>
              <a:rPr lang="pl-PL" sz="1300" b="1" i="1" dirty="0"/>
              <a:t>Wychowawczyni</a:t>
            </a:r>
          </a:p>
          <a:p>
            <a:pPr marL="0" indent="0">
              <a:buNone/>
            </a:pPr>
            <a:r>
              <a:rPr lang="pl-PL" sz="1300" b="1" i="1" dirty="0"/>
              <a:t>p. Malwina</a:t>
            </a:r>
            <a:r>
              <a:rPr lang="en-US" sz="1300" dirty="0"/>
              <a:t/>
            </a:r>
            <a:br>
              <a:rPr lang="en-US" sz="1300" dirty="0"/>
            </a:br>
            <a:endParaRPr lang="en-US" sz="1300" dirty="0"/>
          </a:p>
        </p:txBody>
      </p:sp>
      <p:grpSp>
        <p:nvGrpSpPr>
          <p:cNvPr id="1032" name="Group 195">
            <a:extLst>
              <a:ext uri="{FF2B5EF4-FFF2-40B4-BE49-F238E27FC236}">
                <a16:creationId xmlns:a16="http://schemas.microsoft.com/office/drawing/2014/main" xmlns="" id="{11002ACD-3B0C-4885-8754-8A00E926FE4B}"/>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1401725" y="6229681"/>
            <a:ext cx="457200" cy="457200"/>
            <a:chOff x="11361456" y="6195813"/>
            <a:chExt cx="548640" cy="548640"/>
          </a:xfrm>
        </p:grpSpPr>
        <p:sp>
          <p:nvSpPr>
            <p:cNvPr id="1033" name="Oval 196">
              <a:extLst>
                <a:ext uri="{FF2B5EF4-FFF2-40B4-BE49-F238E27FC236}">
                  <a16:creationId xmlns:a16="http://schemas.microsoft.com/office/drawing/2014/main" xmlns="" id="{DF0313CD-4196-4456-A70D-5EE2B995BAD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Rockwell Extra Bold" pitchFamily="18" charset="0"/>
                <a:ea typeface="+mn-ea"/>
                <a:cs typeface="+mn-cs"/>
              </a:endParaRPr>
            </a:p>
          </p:txBody>
        </p:sp>
        <p:sp>
          <p:nvSpPr>
            <p:cNvPr id="1034" name="Oval 197">
              <a:extLst>
                <a:ext uri="{FF2B5EF4-FFF2-40B4-BE49-F238E27FC236}">
                  <a16:creationId xmlns:a16="http://schemas.microsoft.com/office/drawing/2014/main" xmlns="" id="{80DE0B32-9EE8-4975-AD48-3855B0A82A3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400094316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16DBFAD4-B5FC-442B-A283-381B01B195F7}"/>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1401725" y="6229681"/>
            <a:ext cx="457200" cy="457200"/>
            <a:chOff x="11361456" y="6195813"/>
            <a:chExt cx="548640" cy="548640"/>
          </a:xfrm>
        </p:grpSpPr>
        <p:sp>
          <p:nvSpPr>
            <p:cNvPr id="11" name="Oval 10">
              <a:extLst>
                <a:ext uri="{FF2B5EF4-FFF2-40B4-BE49-F238E27FC236}">
                  <a16:creationId xmlns:a16="http://schemas.microsoft.com/office/drawing/2014/main" xmlns="" id="{9B649DC7-8769-4383-A6F2-8F366BA7A15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2" name="Oval 11">
              <a:extLst>
                <a:ext uri="{FF2B5EF4-FFF2-40B4-BE49-F238E27FC236}">
                  <a16:creationId xmlns:a16="http://schemas.microsoft.com/office/drawing/2014/main" xmlns="" id="{0C67FD53-2686-4E0E-BA49-976F78F9AAC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396488" y="6230844"/>
              <a:ext cx="478576" cy="478578"/>
            </a:xfrm>
            <a:prstGeom prst="ellipse">
              <a:avLst/>
            </a:prstGeom>
            <a:noFill/>
            <a:ln w="12700" cap="flat" cmpd="sng" algn="ctr">
              <a:solidFill>
                <a:srgbClr val="FFFFFF"/>
              </a:solidFill>
              <a:prstDash val="solid"/>
            </a:ln>
            <a:effectLst/>
          </p:spPr>
        </p:sp>
      </p:grpSp>
      <p:sp>
        <p:nvSpPr>
          <p:cNvPr id="14" name="Rectangle 13">
            <a:extLst>
              <a:ext uri="{FF2B5EF4-FFF2-40B4-BE49-F238E27FC236}">
                <a16:creationId xmlns:a16="http://schemas.microsoft.com/office/drawing/2014/main" xmlns="" id="{3964958D-AF5D-4863-B5FB-83F6B8CB12A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344" y="0"/>
            <a:ext cx="12188656" cy="6857999"/>
          </a:xfrm>
          <a:prstGeom prst="rect">
            <a:avLst/>
          </a:prstGeom>
          <a:blipFill dpi="0" rotWithShape="1">
            <a:blip r:embed="rId4">
              <a:alphaModFix amt="60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ytuł 1">
            <a:extLst>
              <a:ext uri="{FF2B5EF4-FFF2-40B4-BE49-F238E27FC236}">
                <a16:creationId xmlns:a16="http://schemas.microsoft.com/office/drawing/2014/main" xmlns="" id="{214571E3-43BB-4480-9CA0-9B8162204D95}"/>
              </a:ext>
            </a:extLst>
          </p:cNvPr>
          <p:cNvSpPr>
            <a:spLocks noGrp="1"/>
          </p:cNvSpPr>
          <p:nvPr>
            <p:ph type="title"/>
          </p:nvPr>
        </p:nvSpPr>
        <p:spPr>
          <a:xfrm>
            <a:off x="4970109" y="484632"/>
            <a:ext cx="6730277" cy="1609344"/>
          </a:xfrm>
          <a:ln>
            <a:noFill/>
          </a:ln>
        </p:spPr>
        <p:txBody>
          <a:bodyPr vert="horz" lIns="91440" tIns="45720" rIns="91440" bIns="45720" rtlCol="0" anchor="ctr">
            <a:normAutofit/>
          </a:bodyPr>
          <a:lstStyle/>
          <a:p>
            <a:r>
              <a:rPr lang="pl-PL" sz="4800" dirty="0">
                <a:latin typeface="Rockwell Condensed"/>
              </a:rPr>
              <a:t>„DZIENNIK CWANIACZKA” </a:t>
            </a:r>
            <a:br>
              <a:rPr lang="pl-PL" sz="4800" dirty="0">
                <a:latin typeface="Rockwell Condensed"/>
              </a:rPr>
            </a:br>
            <a:r>
              <a:rPr lang="pl-PL" sz="4800" dirty="0">
                <a:latin typeface="Rockwell Condensed"/>
              </a:rPr>
              <a:t>JEFF KONNEY</a:t>
            </a:r>
            <a:endParaRPr lang="en-US" sz="4800" dirty="0">
              <a:latin typeface="Rockwell Condensed"/>
            </a:endParaRPr>
          </a:p>
        </p:txBody>
      </p:sp>
      <p:pic>
        <p:nvPicPr>
          <p:cNvPr id="5" name="Obraz 5">
            <a:extLst>
              <a:ext uri="{FF2B5EF4-FFF2-40B4-BE49-F238E27FC236}">
                <a16:creationId xmlns:a16="http://schemas.microsoft.com/office/drawing/2014/main" xmlns="" id="{46ACA4C5-2FA9-4D8A-9F22-A7FA4E9FE8F7}"/>
              </a:ext>
            </a:extLst>
          </p:cNvPr>
          <p:cNvPicPr>
            <a:picLocks noGrp="1" noChangeAspect="1"/>
          </p:cNvPicPr>
          <p:nvPr>
            <p:ph sz="half" idx="2"/>
          </p:nvPr>
        </p:nvPicPr>
        <p:blipFill rotWithShape="1">
          <a:blip r:embed="rId6"/>
          <a:srcRect l="1259" r="2512" b="-1"/>
          <a:stretch/>
        </p:blipFill>
        <p:spPr>
          <a:xfrm>
            <a:off x="3344" y="10"/>
            <a:ext cx="4646726" cy="6857990"/>
          </a:xfrm>
          <a:prstGeom prst="rect">
            <a:avLst/>
          </a:prstGeom>
        </p:spPr>
      </p:pic>
      <p:sp>
        <p:nvSpPr>
          <p:cNvPr id="3" name="Symbol zastępczy zawartości 2">
            <a:extLst>
              <a:ext uri="{FF2B5EF4-FFF2-40B4-BE49-F238E27FC236}">
                <a16:creationId xmlns:a16="http://schemas.microsoft.com/office/drawing/2014/main" xmlns="" id="{39E2135F-6030-447B-8836-3543A0843BF7}"/>
              </a:ext>
            </a:extLst>
          </p:cNvPr>
          <p:cNvSpPr>
            <a:spLocks noGrp="1"/>
          </p:cNvSpPr>
          <p:nvPr>
            <p:ph sz="half" idx="1"/>
          </p:nvPr>
        </p:nvSpPr>
        <p:spPr>
          <a:xfrm>
            <a:off x="4970109" y="1560691"/>
            <a:ext cx="6730276" cy="4611509"/>
          </a:xfrm>
        </p:spPr>
        <p:txBody>
          <a:bodyPr vert="horz" lIns="91440" tIns="45720" rIns="91440" bIns="45720" rtlCol="0" anchor="t">
            <a:normAutofit/>
          </a:bodyPr>
          <a:lstStyle/>
          <a:p>
            <a:endParaRPr lang="pl-PL" sz="1800" dirty="0"/>
          </a:p>
          <a:p>
            <a:endParaRPr lang="pl-PL" sz="1800" dirty="0"/>
          </a:p>
          <a:p>
            <a:endParaRPr lang="pl-PL" sz="1800" dirty="0"/>
          </a:p>
          <a:p>
            <a:endParaRPr lang="pl-PL" sz="1800" dirty="0"/>
          </a:p>
          <a:p>
            <a:r>
              <a:rPr lang="pl-PL" sz="1800" noProof="1"/>
              <a:t>Moim Zdaniem "Dziennik Cwaniaczka” ta książka bardzo wciąga i jest odpowiednia na nasz wiek I jest bardzo ciekawa. Sądze że warto ją przeczytać oraz do tego zachęcam,</a:t>
            </a:r>
          </a:p>
          <a:p>
            <a:r>
              <a:rPr lang="pl-PL" sz="1800" noProof="1"/>
              <a:t>Artur</a:t>
            </a:r>
          </a:p>
        </p:txBody>
      </p:sp>
      <p:grpSp>
        <p:nvGrpSpPr>
          <p:cNvPr id="16" name="Group 15">
            <a:extLst>
              <a:ext uri="{FF2B5EF4-FFF2-40B4-BE49-F238E27FC236}">
                <a16:creationId xmlns:a16="http://schemas.microsoft.com/office/drawing/2014/main" xmlns="" id="{11002ACD-3B0C-4885-8754-8A00E926FE4B}"/>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1401725" y="6229681"/>
            <a:ext cx="457200" cy="457200"/>
            <a:chOff x="11361456" y="6195813"/>
            <a:chExt cx="548640" cy="548640"/>
          </a:xfrm>
        </p:grpSpPr>
        <p:sp>
          <p:nvSpPr>
            <p:cNvPr id="17" name="Oval 16">
              <a:extLst>
                <a:ext uri="{FF2B5EF4-FFF2-40B4-BE49-F238E27FC236}">
                  <a16:creationId xmlns:a16="http://schemas.microsoft.com/office/drawing/2014/main" xmlns="" id="{DF0313CD-4196-4456-A70D-5EE2B995BAD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8" name="Oval 17">
              <a:extLst>
                <a:ext uri="{FF2B5EF4-FFF2-40B4-BE49-F238E27FC236}">
                  <a16:creationId xmlns:a16="http://schemas.microsoft.com/office/drawing/2014/main" xmlns="" id="{80DE0B32-9EE8-4975-AD48-3855B0A82A3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64552012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16DBFAD4-B5FC-442B-A283-381B01B195F7}"/>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1401725" y="6229681"/>
            <a:ext cx="457200" cy="457200"/>
            <a:chOff x="11361456" y="6195813"/>
            <a:chExt cx="548640" cy="548640"/>
          </a:xfrm>
        </p:grpSpPr>
        <p:sp>
          <p:nvSpPr>
            <p:cNvPr id="11" name="Oval 10">
              <a:extLst>
                <a:ext uri="{FF2B5EF4-FFF2-40B4-BE49-F238E27FC236}">
                  <a16:creationId xmlns:a16="http://schemas.microsoft.com/office/drawing/2014/main" xmlns="" id="{9B649DC7-8769-4383-A6F2-8F366BA7A15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2" name="Oval 11">
              <a:extLst>
                <a:ext uri="{FF2B5EF4-FFF2-40B4-BE49-F238E27FC236}">
                  <a16:creationId xmlns:a16="http://schemas.microsoft.com/office/drawing/2014/main" xmlns="" id="{0C67FD53-2686-4E0E-BA49-976F78F9AAC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396488" y="6230844"/>
              <a:ext cx="478576" cy="478578"/>
            </a:xfrm>
            <a:prstGeom prst="ellipse">
              <a:avLst/>
            </a:prstGeom>
            <a:noFill/>
            <a:ln w="12700" cap="flat" cmpd="sng" algn="ctr">
              <a:solidFill>
                <a:srgbClr val="FFFFFF"/>
              </a:solidFill>
              <a:prstDash val="solid"/>
            </a:ln>
            <a:effectLst/>
          </p:spPr>
        </p:sp>
      </p:grpSp>
      <p:sp useBgFill="1">
        <p:nvSpPr>
          <p:cNvPr id="14" name="Rectangle 13">
            <a:extLst>
              <a:ext uri="{FF2B5EF4-FFF2-40B4-BE49-F238E27FC236}">
                <a16:creationId xmlns:a16="http://schemas.microsoft.com/office/drawing/2014/main" xmlns="" id="{D8AFD15B-CF29-4306-884F-47675092F91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ytuł 1">
            <a:extLst>
              <a:ext uri="{FF2B5EF4-FFF2-40B4-BE49-F238E27FC236}">
                <a16:creationId xmlns:a16="http://schemas.microsoft.com/office/drawing/2014/main" xmlns="" id="{D61F7577-D605-436F-B1BF-67AA13706001}"/>
              </a:ext>
            </a:extLst>
          </p:cNvPr>
          <p:cNvSpPr>
            <a:spLocks noGrp="1"/>
          </p:cNvSpPr>
          <p:nvPr>
            <p:ph type="title"/>
          </p:nvPr>
        </p:nvSpPr>
        <p:spPr>
          <a:xfrm>
            <a:off x="5967168" y="970961"/>
            <a:ext cx="5684362" cy="1929188"/>
          </a:xfrm>
        </p:spPr>
        <p:txBody>
          <a:bodyPr vert="horz" lIns="91440" tIns="45720" rIns="91440" bIns="45720" rtlCol="0" anchor="ctr">
            <a:normAutofit fontScale="90000"/>
          </a:bodyPr>
          <a:lstStyle/>
          <a:p>
            <a:r>
              <a:rPr lang="en-US" sz="4800" dirty="0">
                <a:solidFill>
                  <a:srgbClr val="000000"/>
                </a:solidFill>
              </a:rPr>
              <a:t>„</a:t>
            </a:r>
            <a:r>
              <a:rPr lang="pl-PL" sz="4800" noProof="1">
                <a:solidFill>
                  <a:srgbClr val="000000"/>
                </a:solidFill>
              </a:rPr>
              <a:t>W pustyni i w puszczy„ Henryk Sienkiewicz </a:t>
            </a:r>
            <a:r>
              <a:rPr lang="en-US" sz="4800" dirty="0"/>
              <a:t/>
            </a:r>
            <a:br>
              <a:rPr lang="en-US" sz="4800" dirty="0"/>
            </a:br>
            <a:endParaRPr lang="en-US" sz="4800" dirty="0">
              <a:solidFill>
                <a:srgbClr val="000000"/>
              </a:solidFill>
            </a:endParaRPr>
          </a:p>
        </p:txBody>
      </p:sp>
      <p:sp>
        <p:nvSpPr>
          <p:cNvPr id="16" name="Freeform: Shape 15">
            <a:extLst>
              <a:ext uri="{FF2B5EF4-FFF2-40B4-BE49-F238E27FC236}">
                <a16:creationId xmlns:a16="http://schemas.microsoft.com/office/drawing/2014/main" xmlns="" id="{96349AB3-1BD3-41E1-8979-1DBDCB5CDCF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9866" y="401980"/>
            <a:ext cx="6115733" cy="6456021"/>
          </a:xfrm>
          <a:custGeom>
            <a:avLst/>
            <a:gdLst>
              <a:gd name="connsiteX0" fmla="*/ 2259477 w 6115733"/>
              <a:gd name="connsiteY0" fmla="*/ 433395 h 6456021"/>
              <a:gd name="connsiteX1" fmla="*/ 5681904 w 6115733"/>
              <a:gd name="connsiteY1" fmla="*/ 3852396 h 6456021"/>
              <a:gd name="connsiteX2" fmla="*/ 4679499 w 6115733"/>
              <a:gd name="connsiteY2" fmla="*/ 6269995 h 6456021"/>
              <a:gd name="connsiteX3" fmla="*/ 4474613 w 6115733"/>
              <a:gd name="connsiteY3" fmla="*/ 6456021 h 6456021"/>
              <a:gd name="connsiteX4" fmla="*/ 44341 w 6115733"/>
              <a:gd name="connsiteY4" fmla="*/ 6456021 h 6456021"/>
              <a:gd name="connsiteX5" fmla="*/ 0 w 6115733"/>
              <a:gd name="connsiteY5" fmla="*/ 6415762 h 6456021"/>
              <a:gd name="connsiteX6" fmla="*/ 0 w 6115733"/>
              <a:gd name="connsiteY6" fmla="*/ 1289029 h 6456021"/>
              <a:gd name="connsiteX7" fmla="*/ 82495 w 6115733"/>
              <a:gd name="connsiteY7" fmla="*/ 1214128 h 6456021"/>
              <a:gd name="connsiteX8" fmla="*/ 2259477 w 6115733"/>
              <a:gd name="connsiteY8" fmla="*/ 433395 h 6456021"/>
              <a:gd name="connsiteX9" fmla="*/ 2259477 w 6115733"/>
              <a:gd name="connsiteY9" fmla="*/ 0 h 6456021"/>
              <a:gd name="connsiteX10" fmla="*/ 6115733 w 6115733"/>
              <a:gd name="connsiteY10" fmla="*/ 3852396 h 6456021"/>
              <a:gd name="connsiteX11" fmla="*/ 5235152 w 6115733"/>
              <a:gd name="connsiteY11" fmla="*/ 6302877 h 6456021"/>
              <a:gd name="connsiteX12" fmla="*/ 5095826 w 6115733"/>
              <a:gd name="connsiteY12" fmla="*/ 6456021 h 6456021"/>
              <a:gd name="connsiteX13" fmla="*/ 4617788 w 6115733"/>
              <a:gd name="connsiteY13" fmla="*/ 6456021 h 6456021"/>
              <a:gd name="connsiteX14" fmla="*/ 4747668 w 6115733"/>
              <a:gd name="connsiteY14" fmla="*/ 6338096 h 6456021"/>
              <a:gd name="connsiteX15" fmla="*/ 5778311 w 6115733"/>
              <a:gd name="connsiteY15" fmla="*/ 3852396 h 6456021"/>
              <a:gd name="connsiteX16" fmla="*/ 2259477 w 6115733"/>
              <a:gd name="connsiteY16" fmla="*/ 337085 h 6456021"/>
              <a:gd name="connsiteX17" fmla="*/ 21172 w 6115733"/>
              <a:gd name="connsiteY17" fmla="*/ 1139811 h 6456021"/>
              <a:gd name="connsiteX18" fmla="*/ 0 w 6115733"/>
              <a:gd name="connsiteY18" fmla="*/ 1159034 h 6456021"/>
              <a:gd name="connsiteX19" fmla="*/ 0 w 6115733"/>
              <a:gd name="connsiteY19" fmla="*/ 735177 h 6456021"/>
              <a:gd name="connsiteX20" fmla="*/ 103407 w 6115733"/>
              <a:gd name="connsiteY20" fmla="*/ 657929 h 6456021"/>
              <a:gd name="connsiteX21" fmla="*/ 2259477 w 6115733"/>
              <a:gd name="connsiteY21" fmla="*/ 0 h 645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15733" h="6456021">
                <a:moveTo>
                  <a:pt x="2259477" y="433395"/>
                </a:moveTo>
                <a:cubicBezTo>
                  <a:pt x="4149632" y="433395"/>
                  <a:pt x="5681904" y="1964133"/>
                  <a:pt x="5681904" y="3852396"/>
                </a:cubicBezTo>
                <a:cubicBezTo>
                  <a:pt x="5681904" y="4796527"/>
                  <a:pt x="5298836" y="5651278"/>
                  <a:pt x="4679499" y="6269995"/>
                </a:cubicBezTo>
                <a:lnTo>
                  <a:pt x="4474613" y="6456021"/>
                </a:lnTo>
                <a:lnTo>
                  <a:pt x="44341" y="6456021"/>
                </a:lnTo>
                <a:lnTo>
                  <a:pt x="0" y="6415762"/>
                </a:lnTo>
                <a:lnTo>
                  <a:pt x="0" y="1289029"/>
                </a:lnTo>
                <a:lnTo>
                  <a:pt x="82495" y="1214128"/>
                </a:lnTo>
                <a:cubicBezTo>
                  <a:pt x="674092" y="726388"/>
                  <a:pt x="1432534" y="433395"/>
                  <a:pt x="2259477" y="433395"/>
                </a:cubicBezTo>
                <a:close/>
                <a:moveTo>
                  <a:pt x="2259477" y="0"/>
                </a:moveTo>
                <a:cubicBezTo>
                  <a:pt x="4389229" y="0"/>
                  <a:pt x="6115733" y="1724776"/>
                  <a:pt x="6115733" y="3852396"/>
                </a:cubicBezTo>
                <a:cubicBezTo>
                  <a:pt x="6115733" y="4783230"/>
                  <a:pt x="5785270" y="5636956"/>
                  <a:pt x="5235152" y="6302877"/>
                </a:cubicBezTo>
                <a:lnTo>
                  <a:pt x="5095826" y="6456021"/>
                </a:lnTo>
                <a:lnTo>
                  <a:pt x="4617788" y="6456021"/>
                </a:lnTo>
                <a:lnTo>
                  <a:pt x="4747668" y="6338096"/>
                </a:lnTo>
                <a:cubicBezTo>
                  <a:pt x="5384452" y="5701950"/>
                  <a:pt x="5778311" y="4823122"/>
                  <a:pt x="5778311" y="3852396"/>
                </a:cubicBezTo>
                <a:cubicBezTo>
                  <a:pt x="5778311" y="1910944"/>
                  <a:pt x="4202875" y="337085"/>
                  <a:pt x="2259477" y="337085"/>
                </a:cubicBezTo>
                <a:cubicBezTo>
                  <a:pt x="1409240" y="337085"/>
                  <a:pt x="629434" y="638331"/>
                  <a:pt x="21172" y="1139811"/>
                </a:cubicBezTo>
                <a:lnTo>
                  <a:pt x="0" y="1159034"/>
                </a:lnTo>
                <a:lnTo>
                  <a:pt x="0" y="735177"/>
                </a:lnTo>
                <a:lnTo>
                  <a:pt x="103407" y="657929"/>
                </a:lnTo>
                <a:cubicBezTo>
                  <a:pt x="718869" y="242547"/>
                  <a:pt x="1460820" y="0"/>
                  <a:pt x="2259477" y="0"/>
                </a:cubicBezTo>
                <a:close/>
              </a:path>
            </a:pathLst>
          </a:custGeom>
          <a:blipFill dpi="0" rotWithShape="1">
            <a:blip r:embed="rId4">
              <a:alphaModFix amt="30000"/>
              <a:duotone>
                <a:prstClr val="black"/>
                <a:schemeClr val="accent1">
                  <a:tint val="45000"/>
                  <a:satMod val="400000"/>
                </a:schemeClr>
              </a:duotone>
              <a:extLst>
                <a:ext uri="{BEBA8EAE-BF5A-486C-A8C5-ECC9F3942E4B}">
                  <a14:imgProps xmlns:a14="http://schemas.microsoft.com/office/drawing/2010/main">
                    <a14:imgLayer r:embed="rId5">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lt1"/>
              </a:solidFill>
            </a:endParaRPr>
          </a:p>
        </p:txBody>
      </p:sp>
      <p:pic>
        <p:nvPicPr>
          <p:cNvPr id="5" name="Picture 5">
            <a:extLst>
              <a:ext uri="{FF2B5EF4-FFF2-40B4-BE49-F238E27FC236}">
                <a16:creationId xmlns:a16="http://schemas.microsoft.com/office/drawing/2014/main" xmlns="" id="{E7D3CC6F-50E1-4FA7-BC92-31B7B033AD79}"/>
              </a:ext>
            </a:extLst>
          </p:cNvPr>
          <p:cNvPicPr>
            <a:picLocks noGrp="1" noChangeAspect="1"/>
          </p:cNvPicPr>
          <p:nvPr>
            <p:ph sz="half" idx="1"/>
          </p:nvPr>
        </p:nvPicPr>
        <p:blipFill rotWithShape="1">
          <a:blip r:embed="rId6"/>
          <a:srcRect t="12751" r="-1" b="10450"/>
          <a:stretch/>
        </p:blipFill>
        <p:spPr>
          <a:xfrm>
            <a:off x="-9866" y="401980"/>
            <a:ext cx="6115733" cy="6456021"/>
          </a:xfrm>
          <a:custGeom>
            <a:avLst/>
            <a:gdLst/>
            <a:ahLst/>
            <a:cxnLst/>
            <a:rect l="l" t="t" r="r" b="b"/>
            <a:pathLst>
              <a:path w="6115733" h="6456021">
                <a:moveTo>
                  <a:pt x="2259477" y="433395"/>
                </a:moveTo>
                <a:cubicBezTo>
                  <a:pt x="4149632" y="433395"/>
                  <a:pt x="5681904" y="1964133"/>
                  <a:pt x="5681904" y="3852396"/>
                </a:cubicBezTo>
                <a:cubicBezTo>
                  <a:pt x="5681904" y="4796527"/>
                  <a:pt x="5298836" y="5651278"/>
                  <a:pt x="4679499" y="6269995"/>
                </a:cubicBezTo>
                <a:lnTo>
                  <a:pt x="4474613" y="6456021"/>
                </a:lnTo>
                <a:lnTo>
                  <a:pt x="44341" y="6456021"/>
                </a:lnTo>
                <a:lnTo>
                  <a:pt x="0" y="6415762"/>
                </a:lnTo>
                <a:lnTo>
                  <a:pt x="0" y="1289029"/>
                </a:lnTo>
                <a:lnTo>
                  <a:pt x="82495" y="1214128"/>
                </a:lnTo>
                <a:cubicBezTo>
                  <a:pt x="674092" y="726388"/>
                  <a:pt x="1432534" y="433395"/>
                  <a:pt x="2259477" y="433395"/>
                </a:cubicBezTo>
                <a:close/>
                <a:moveTo>
                  <a:pt x="2259477" y="0"/>
                </a:moveTo>
                <a:cubicBezTo>
                  <a:pt x="4389229" y="0"/>
                  <a:pt x="6115733" y="1724776"/>
                  <a:pt x="6115733" y="3852396"/>
                </a:cubicBezTo>
                <a:cubicBezTo>
                  <a:pt x="6115733" y="4783230"/>
                  <a:pt x="5785270" y="5636956"/>
                  <a:pt x="5235152" y="6302877"/>
                </a:cubicBezTo>
                <a:lnTo>
                  <a:pt x="5095826" y="6456021"/>
                </a:lnTo>
                <a:lnTo>
                  <a:pt x="4617788" y="6456021"/>
                </a:lnTo>
                <a:lnTo>
                  <a:pt x="4747668" y="6338096"/>
                </a:lnTo>
                <a:cubicBezTo>
                  <a:pt x="5384452" y="5701950"/>
                  <a:pt x="5778311" y="4823122"/>
                  <a:pt x="5778311" y="3852396"/>
                </a:cubicBezTo>
                <a:cubicBezTo>
                  <a:pt x="5778311" y="1910944"/>
                  <a:pt x="4202875" y="337085"/>
                  <a:pt x="2259477" y="337085"/>
                </a:cubicBezTo>
                <a:cubicBezTo>
                  <a:pt x="1409240" y="337085"/>
                  <a:pt x="629434" y="638331"/>
                  <a:pt x="21172" y="1139811"/>
                </a:cubicBezTo>
                <a:lnTo>
                  <a:pt x="0" y="1159034"/>
                </a:lnTo>
                <a:lnTo>
                  <a:pt x="0" y="735177"/>
                </a:lnTo>
                <a:lnTo>
                  <a:pt x="103407" y="657929"/>
                </a:lnTo>
                <a:cubicBezTo>
                  <a:pt x="718869" y="242547"/>
                  <a:pt x="1460820" y="0"/>
                  <a:pt x="2259477" y="0"/>
                </a:cubicBezTo>
                <a:close/>
              </a:path>
            </a:pathLst>
          </a:custGeom>
        </p:spPr>
      </p:pic>
      <p:sp>
        <p:nvSpPr>
          <p:cNvPr id="4" name="Symbol zastępczy zawartości 3">
            <a:extLst>
              <a:ext uri="{FF2B5EF4-FFF2-40B4-BE49-F238E27FC236}">
                <a16:creationId xmlns:a16="http://schemas.microsoft.com/office/drawing/2014/main" xmlns="" id="{A4B8E2AA-7BB7-46A0-9D47-0FAC099076DE}"/>
              </a:ext>
            </a:extLst>
          </p:cNvPr>
          <p:cNvSpPr>
            <a:spLocks noGrp="1"/>
          </p:cNvSpPr>
          <p:nvPr>
            <p:ph sz="half" idx="2"/>
          </p:nvPr>
        </p:nvSpPr>
        <p:spPr>
          <a:xfrm>
            <a:off x="6587545" y="3007389"/>
            <a:ext cx="4869179" cy="3065865"/>
          </a:xfrm>
        </p:spPr>
        <p:txBody>
          <a:bodyPr vert="horz" lIns="91440" tIns="45720" rIns="91440" bIns="45720" rtlCol="0" anchor="t">
            <a:normAutofit/>
          </a:bodyPr>
          <a:lstStyle/>
          <a:p>
            <a:pPr marL="0" indent="0">
              <a:buNone/>
            </a:pPr>
            <a:r>
              <a:rPr lang="en-US" sz="1800" dirty="0"/>
              <a:t/>
            </a:r>
            <a:br>
              <a:rPr lang="en-US" sz="1800" dirty="0"/>
            </a:br>
            <a:r>
              <a:rPr lang="pl-PL" sz="1800" dirty="0"/>
              <a:t/>
            </a:r>
            <a:br>
              <a:rPr lang="pl-PL" sz="1800" dirty="0"/>
            </a:br>
            <a:r>
              <a:rPr lang="pl-PL" sz="1800" dirty="0">
                <a:solidFill>
                  <a:srgbClr val="000000"/>
                </a:solidFill>
              </a:rPr>
              <a:t>Jest to bardzo interesująca i ciekawa książka, w której dzieje się wiele przygód. </a:t>
            </a:r>
          </a:p>
          <a:p>
            <a:pPr marL="0" indent="0">
              <a:buNone/>
            </a:pPr>
            <a:r>
              <a:rPr lang="pl-PL" sz="1800" dirty="0">
                <a:solidFill>
                  <a:srgbClr val="000000"/>
                </a:solidFill>
              </a:rPr>
              <a:t>Główni </a:t>
            </a:r>
            <a:r>
              <a:rPr lang="pl-PL" sz="1800" dirty="0" err="1">
                <a:solidFill>
                  <a:srgbClr val="000000"/>
                </a:solidFill>
              </a:rPr>
              <a:t>bochaterowie</a:t>
            </a:r>
            <a:r>
              <a:rPr lang="pl-PL" sz="1800" dirty="0">
                <a:solidFill>
                  <a:srgbClr val="000000"/>
                </a:solidFill>
              </a:rPr>
              <a:t> to dzieci ,więc uważam, że ta książka jest dobrze dopasowana dla nastolatka.</a:t>
            </a:r>
          </a:p>
          <a:p>
            <a:pPr marL="0" indent="0">
              <a:buNone/>
            </a:pPr>
            <a:r>
              <a:rPr lang="pl-PL" sz="1800" dirty="0"/>
              <a:t/>
            </a:r>
            <a:br>
              <a:rPr lang="pl-PL" sz="1800" dirty="0"/>
            </a:br>
            <a:r>
              <a:rPr lang="en-US" sz="1800" dirty="0">
                <a:solidFill>
                  <a:srgbClr val="000000"/>
                </a:solidFill>
              </a:rPr>
              <a:t>Karol W</a:t>
            </a:r>
          </a:p>
        </p:txBody>
      </p:sp>
      <p:grpSp>
        <p:nvGrpSpPr>
          <p:cNvPr id="18" name="Group 17">
            <a:extLst>
              <a:ext uri="{FF2B5EF4-FFF2-40B4-BE49-F238E27FC236}">
                <a16:creationId xmlns:a16="http://schemas.microsoft.com/office/drawing/2014/main" xmlns="" id="{54CA915D-BDF0-41F8-B00E-FB186EFF7BD6}"/>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1401725" y="6229681"/>
            <a:ext cx="457200" cy="457200"/>
            <a:chOff x="11361456" y="6195813"/>
            <a:chExt cx="548640" cy="548640"/>
          </a:xfrm>
        </p:grpSpPr>
        <p:sp>
          <p:nvSpPr>
            <p:cNvPr id="19" name="Oval 18">
              <a:extLst>
                <a:ext uri="{FF2B5EF4-FFF2-40B4-BE49-F238E27FC236}">
                  <a16:creationId xmlns:a16="http://schemas.microsoft.com/office/drawing/2014/main" xmlns="" id="{317AAC03-BF64-4E67-9032-3BD02499802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20" name="Oval 19">
              <a:extLst>
                <a:ext uri="{FF2B5EF4-FFF2-40B4-BE49-F238E27FC236}">
                  <a16:creationId xmlns:a16="http://schemas.microsoft.com/office/drawing/2014/main" xmlns="" id="{1A131397-5A45-4344-9983-5E400A3EA58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396488" y="6230844"/>
              <a:ext cx="478576" cy="478578"/>
            </a:xfrm>
            <a:prstGeom prst="ellipse">
              <a:avLst/>
            </a:prstGeom>
            <a:noFill/>
            <a:ln w="12700" cap="flat" cmpd="sng" algn="ctr">
              <a:solidFill>
                <a:srgbClr val="FFFFFF"/>
              </a:solidFill>
              <a:prstDash val="solid"/>
            </a:ln>
            <a:effectLst/>
          </p:spPr>
        </p:sp>
      </p:grpSp>
    </p:spTree>
    <p:extLst>
      <p:ext uri="{BB962C8B-B14F-4D97-AF65-F5344CB8AC3E}">
        <p14:creationId xmlns:p14="http://schemas.microsoft.com/office/powerpoint/2010/main" val="204465240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16DBFAD4-B5FC-442B-A283-381B01B195F7}"/>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1401725" y="6229681"/>
            <a:ext cx="457200" cy="457200"/>
            <a:chOff x="11361456" y="6195813"/>
            <a:chExt cx="548640" cy="548640"/>
          </a:xfrm>
        </p:grpSpPr>
        <p:sp>
          <p:nvSpPr>
            <p:cNvPr id="11" name="Oval 10">
              <a:extLst>
                <a:ext uri="{FF2B5EF4-FFF2-40B4-BE49-F238E27FC236}">
                  <a16:creationId xmlns:a16="http://schemas.microsoft.com/office/drawing/2014/main" xmlns="" id="{9B649DC7-8769-4383-A6F2-8F366BA7A15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2" name="Oval 11">
              <a:extLst>
                <a:ext uri="{FF2B5EF4-FFF2-40B4-BE49-F238E27FC236}">
                  <a16:creationId xmlns:a16="http://schemas.microsoft.com/office/drawing/2014/main" xmlns="" id="{0C67FD53-2686-4E0E-BA49-976F78F9AAC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396488" y="6230844"/>
              <a:ext cx="478576" cy="478578"/>
            </a:xfrm>
            <a:prstGeom prst="ellipse">
              <a:avLst/>
            </a:prstGeom>
            <a:noFill/>
            <a:ln w="12700" cap="flat" cmpd="sng" algn="ctr">
              <a:solidFill>
                <a:srgbClr val="FFFFFF"/>
              </a:solidFill>
              <a:prstDash val="solid"/>
            </a:ln>
            <a:effectLst/>
          </p:spPr>
        </p:sp>
      </p:grpSp>
      <p:sp>
        <p:nvSpPr>
          <p:cNvPr id="14" name="Rectangle 13">
            <a:extLst>
              <a:ext uri="{FF2B5EF4-FFF2-40B4-BE49-F238E27FC236}">
                <a16:creationId xmlns:a16="http://schemas.microsoft.com/office/drawing/2014/main" xmlns="" id="{3964958D-AF5D-4863-B5FB-83F6B8CB12A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344" y="0"/>
            <a:ext cx="12188656" cy="6857999"/>
          </a:xfrm>
          <a:prstGeom prst="rect">
            <a:avLst/>
          </a:prstGeom>
          <a:blipFill dpi="0" rotWithShape="1">
            <a:blip r:embed="rId4">
              <a:alphaModFix amt="60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xmlns="" id="{CBB0E552-760C-43A3-A4C3-574D5D0F3577}"/>
              </a:ext>
            </a:extLst>
          </p:cNvPr>
          <p:cNvSpPr>
            <a:spLocks noGrp="1"/>
          </p:cNvSpPr>
          <p:nvPr>
            <p:ph type="title"/>
          </p:nvPr>
        </p:nvSpPr>
        <p:spPr>
          <a:xfrm>
            <a:off x="4970109" y="484632"/>
            <a:ext cx="6730277" cy="1609344"/>
          </a:xfrm>
          <a:ln>
            <a:noFill/>
          </a:ln>
        </p:spPr>
        <p:txBody>
          <a:bodyPr vert="horz" lIns="91440" tIns="45720" rIns="91440" bIns="45720" rtlCol="0" anchor="ctr">
            <a:normAutofit/>
          </a:bodyPr>
          <a:lstStyle/>
          <a:p>
            <a:r>
              <a:rPr lang="en-US" sz="4800"/>
              <a:t>MAŁY KSIĄŻĘ</a:t>
            </a:r>
          </a:p>
        </p:txBody>
      </p:sp>
      <p:pic>
        <p:nvPicPr>
          <p:cNvPr id="5" name="Picture 5">
            <a:extLst>
              <a:ext uri="{FF2B5EF4-FFF2-40B4-BE49-F238E27FC236}">
                <a16:creationId xmlns:a16="http://schemas.microsoft.com/office/drawing/2014/main" xmlns="" id="{F8E34F00-0D0F-4E9E-BB93-E07318CBDF8C}"/>
              </a:ext>
            </a:extLst>
          </p:cNvPr>
          <p:cNvPicPr>
            <a:picLocks noGrp="1" noChangeAspect="1"/>
          </p:cNvPicPr>
          <p:nvPr>
            <p:ph sz="half" idx="1"/>
          </p:nvPr>
        </p:nvPicPr>
        <p:blipFill rotWithShape="1">
          <a:blip r:embed="rId6"/>
          <a:srcRect l="4403" r="2780"/>
          <a:stretch/>
        </p:blipFill>
        <p:spPr>
          <a:xfrm>
            <a:off x="3344" y="10"/>
            <a:ext cx="4646726" cy="6857990"/>
          </a:xfrm>
          <a:prstGeom prst="rect">
            <a:avLst/>
          </a:prstGeom>
        </p:spPr>
      </p:pic>
      <p:sp>
        <p:nvSpPr>
          <p:cNvPr id="4" name="Symbol zastępczy zawartości 3">
            <a:extLst>
              <a:ext uri="{FF2B5EF4-FFF2-40B4-BE49-F238E27FC236}">
                <a16:creationId xmlns:a16="http://schemas.microsoft.com/office/drawing/2014/main" xmlns="" id="{C2E6D236-05FA-4D4D-AB2B-DE6665ECFCCD}"/>
              </a:ext>
            </a:extLst>
          </p:cNvPr>
          <p:cNvSpPr>
            <a:spLocks noGrp="1"/>
          </p:cNvSpPr>
          <p:nvPr>
            <p:ph sz="half" idx="2"/>
          </p:nvPr>
        </p:nvSpPr>
        <p:spPr>
          <a:xfrm>
            <a:off x="4970109" y="2121408"/>
            <a:ext cx="6730276" cy="4050792"/>
          </a:xfrm>
        </p:spPr>
        <p:txBody>
          <a:bodyPr vert="horz" lIns="91440" tIns="45720" rIns="91440" bIns="45720" rtlCol="0" anchor="t">
            <a:normAutofit lnSpcReduction="10000"/>
          </a:bodyPr>
          <a:lstStyle/>
          <a:p>
            <a:pPr marL="0"/>
            <a:r>
              <a:rPr lang="pl-PL" sz="1800" dirty="0"/>
              <a:t>Mały Książe to książka napisana przez Antoine’a de Saint-</a:t>
            </a:r>
            <a:r>
              <a:rPr lang="pl-PL" sz="1800" dirty="0" err="1"/>
              <a:t>Exupéry’ego</a:t>
            </a:r>
            <a:r>
              <a:rPr lang="pl-PL" sz="1800" dirty="0"/>
              <a:t>. Autor był francuskim pisarzem i lotnikiem, żył w latach 1900-1944.</a:t>
            </a:r>
          </a:p>
          <a:p>
            <a:pPr marL="0">
              <a:buClr>
                <a:srgbClr val="9E3611"/>
              </a:buClr>
            </a:pPr>
            <a:r>
              <a:rPr lang="pl-PL" sz="1800" dirty="0"/>
              <a:t>Bohaterem książki jest chłopiec, który podróżuje po różnych planetach poznając postacie reprezentujące wady ludzkie.</a:t>
            </a:r>
          </a:p>
          <a:p>
            <a:pPr marL="0"/>
            <a:endParaRPr lang="pl-PL" sz="1800" dirty="0"/>
          </a:p>
          <a:p>
            <a:pPr marL="0"/>
            <a:r>
              <a:rPr lang="pl-PL" sz="1800" dirty="0"/>
              <a:t>W książce autor zawarł wiele ważnych problemów takich jak np. samotność człowieka, dla którego liczy się tylko pogoń za dobrami materialnymi. Doprowadza to do utraty więzów między ludźmi, bo nie mają oni czasu na przyjaźń i miłość. "Mały Książę" to książka o dorastaniu do prawdziwej miłości, wiernej przyjaźni i odpowiedzialności za drugiego człowieka.</a:t>
            </a:r>
          </a:p>
          <a:p>
            <a:pPr marL="0"/>
            <a:r>
              <a:rPr lang="en-US" sz="1800" dirty="0"/>
              <a:t>Hanna Adamczyk</a:t>
            </a:r>
          </a:p>
        </p:txBody>
      </p:sp>
      <p:grpSp>
        <p:nvGrpSpPr>
          <p:cNvPr id="16" name="Group 15">
            <a:extLst>
              <a:ext uri="{FF2B5EF4-FFF2-40B4-BE49-F238E27FC236}">
                <a16:creationId xmlns:a16="http://schemas.microsoft.com/office/drawing/2014/main" xmlns="" id="{11002ACD-3B0C-4885-8754-8A00E926FE4B}"/>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1401725" y="6229681"/>
            <a:ext cx="457200" cy="457200"/>
            <a:chOff x="11361456" y="6195813"/>
            <a:chExt cx="548640" cy="548640"/>
          </a:xfrm>
        </p:grpSpPr>
        <p:sp>
          <p:nvSpPr>
            <p:cNvPr id="17" name="Oval 16">
              <a:extLst>
                <a:ext uri="{FF2B5EF4-FFF2-40B4-BE49-F238E27FC236}">
                  <a16:creationId xmlns:a16="http://schemas.microsoft.com/office/drawing/2014/main" xmlns="" id="{DF0313CD-4196-4456-A70D-5EE2B995BAD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Rockwell Extra Bold" pitchFamily="18" charset="0"/>
                <a:ea typeface="+mn-ea"/>
                <a:cs typeface="+mn-cs"/>
              </a:endParaRPr>
            </a:p>
          </p:txBody>
        </p:sp>
        <p:sp>
          <p:nvSpPr>
            <p:cNvPr id="18" name="Oval 17">
              <a:extLst>
                <a:ext uri="{FF2B5EF4-FFF2-40B4-BE49-F238E27FC236}">
                  <a16:creationId xmlns:a16="http://schemas.microsoft.com/office/drawing/2014/main" xmlns="" id="{80DE0B32-9EE8-4975-AD48-3855B0A82A3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38072330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oup 9">
            <a:extLst>
              <a:ext uri="{FF2B5EF4-FFF2-40B4-BE49-F238E27FC236}">
                <a16:creationId xmlns:a16="http://schemas.microsoft.com/office/drawing/2014/main" xmlns="" id="{16DBFAD4-B5FC-442B-A283-381B01B195F7}"/>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1401725" y="6229681"/>
            <a:ext cx="457200" cy="457200"/>
            <a:chOff x="11361456" y="6195813"/>
            <a:chExt cx="548640" cy="548640"/>
          </a:xfrm>
        </p:grpSpPr>
        <p:sp>
          <p:nvSpPr>
            <p:cNvPr id="11" name="Oval 10">
              <a:extLst>
                <a:ext uri="{FF2B5EF4-FFF2-40B4-BE49-F238E27FC236}">
                  <a16:creationId xmlns:a16="http://schemas.microsoft.com/office/drawing/2014/main" xmlns="" id="{9B649DC7-8769-4383-A6F2-8F366BA7A15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2" name="Oval 11">
              <a:extLst>
                <a:ext uri="{FF2B5EF4-FFF2-40B4-BE49-F238E27FC236}">
                  <a16:creationId xmlns:a16="http://schemas.microsoft.com/office/drawing/2014/main" xmlns="" id="{0C67FD53-2686-4E0E-BA49-976F78F9AAC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396488" y="6230844"/>
              <a:ext cx="478576" cy="478578"/>
            </a:xfrm>
            <a:prstGeom prst="ellipse">
              <a:avLst/>
            </a:prstGeom>
            <a:noFill/>
            <a:ln w="12700" cap="flat" cmpd="sng" algn="ctr">
              <a:solidFill>
                <a:srgbClr val="FFFFFF"/>
              </a:solidFill>
              <a:prstDash val="solid"/>
            </a:ln>
            <a:effectLst/>
          </p:spPr>
        </p:sp>
      </p:grpSp>
      <p:sp useBgFill="1">
        <p:nvSpPr>
          <p:cNvPr id="8" name="Rectangle 13">
            <a:extLst>
              <a:ext uri="{FF2B5EF4-FFF2-40B4-BE49-F238E27FC236}">
                <a16:creationId xmlns:a16="http://schemas.microsoft.com/office/drawing/2014/main" xmlns="" id="{2A0E4E09-FC02-4ADC-951A-3FFA90B6FE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xmlns="" id="{96DC9C66-8C09-471C-AC20-6FB5B0850727}"/>
              </a:ext>
            </a:extLst>
          </p:cNvPr>
          <p:cNvSpPr>
            <a:spLocks noGrp="1"/>
          </p:cNvSpPr>
          <p:nvPr>
            <p:ph type="title"/>
          </p:nvPr>
        </p:nvSpPr>
        <p:spPr>
          <a:xfrm>
            <a:off x="6386284" y="484632"/>
            <a:ext cx="5561113" cy="1971964"/>
          </a:xfrm>
        </p:spPr>
        <p:txBody>
          <a:bodyPr vert="horz" lIns="91440" tIns="45720" rIns="91440" bIns="45720" rtlCol="0" anchor="ctr">
            <a:normAutofit/>
          </a:bodyPr>
          <a:lstStyle/>
          <a:p>
            <a:pPr algn="ctr"/>
            <a:r>
              <a:rPr lang="pl-PL" sz="4800">
                <a:latin typeface="Posterama"/>
                <a:cs typeface="Posterama"/>
              </a:rPr>
              <a:t>Akademia pana kleksa</a:t>
            </a:r>
          </a:p>
        </p:txBody>
      </p:sp>
      <p:pic>
        <p:nvPicPr>
          <p:cNvPr id="5" name="Obraz 5" descr="Obraz zawierający tekst, książka&#10;&#10;Opis wygenerowany automatycznie">
            <a:extLst>
              <a:ext uri="{FF2B5EF4-FFF2-40B4-BE49-F238E27FC236}">
                <a16:creationId xmlns:a16="http://schemas.microsoft.com/office/drawing/2014/main" xmlns="" id="{5798E93D-E733-4AA9-A0D3-A21FD9E9F34C}"/>
              </a:ext>
            </a:extLst>
          </p:cNvPr>
          <p:cNvPicPr>
            <a:picLocks noGrp="1" noChangeAspect="1"/>
          </p:cNvPicPr>
          <p:nvPr>
            <p:ph type="pic" idx="1"/>
          </p:nvPr>
        </p:nvPicPr>
        <p:blipFill rotWithShape="1">
          <a:blip r:embed="rId4"/>
          <a:srcRect t="10482" r="1" b="10483"/>
          <a:stretch/>
        </p:blipFill>
        <p:spPr>
          <a:xfrm>
            <a:off x="1" y="2"/>
            <a:ext cx="6095695" cy="6857997"/>
          </a:xfrm>
          <a:custGeom>
            <a:avLst/>
            <a:gdLst/>
            <a:ahLst/>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p:spPr>
      </p:pic>
      <p:sp>
        <p:nvSpPr>
          <p:cNvPr id="9" name="Freeform: Shape 15">
            <a:extLst>
              <a:ext uri="{FF2B5EF4-FFF2-40B4-BE49-F238E27FC236}">
                <a16:creationId xmlns:a16="http://schemas.microsoft.com/office/drawing/2014/main" xmlns="" id="{0060CE1A-A2ED-43AC-857D-05822177FAD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2598"/>
            <a:ext cx="6095695" cy="6857997"/>
          </a:xfrm>
          <a:custGeom>
            <a:avLst/>
            <a:gdLst>
              <a:gd name="connsiteX0" fmla="*/ 3435036 w 6095695"/>
              <a:gd name="connsiteY0" fmla="*/ 0 h 6857997"/>
              <a:gd name="connsiteX1" fmla="*/ 4198562 w 6095695"/>
              <a:gd name="connsiteY1" fmla="*/ 0 h 6857997"/>
              <a:gd name="connsiteX2" fmla="*/ 4365987 w 6095695"/>
              <a:gd name="connsiteY2" fmla="*/ 128761 h 6857997"/>
              <a:gd name="connsiteX3" fmla="*/ 6095695 w 6095695"/>
              <a:gd name="connsiteY3" fmla="*/ 3718209 h 6857997"/>
              <a:gd name="connsiteX4" fmla="*/ 4860911 w 6095695"/>
              <a:gd name="connsiteY4" fmla="*/ 6845880 h 6857997"/>
              <a:gd name="connsiteX5" fmla="*/ 4849107 w 6095695"/>
              <a:gd name="connsiteY5" fmla="*/ 6857997 h 6857997"/>
              <a:gd name="connsiteX6" fmla="*/ 4253869 w 6095695"/>
              <a:gd name="connsiteY6" fmla="*/ 6857997 h 6857997"/>
              <a:gd name="connsiteX7" fmla="*/ 4409441 w 6095695"/>
              <a:gd name="connsiteY7" fmla="*/ 6719623 h 6857997"/>
              <a:gd name="connsiteX8" fmla="*/ 5679794 w 6095695"/>
              <a:gd name="connsiteY8" fmla="*/ 3718209 h 6857997"/>
              <a:gd name="connsiteX9" fmla="*/ 3591563 w 6095695"/>
              <a:gd name="connsiteY9" fmla="*/ 88079 h 6857997"/>
              <a:gd name="connsiteX10" fmla="*/ 0 w 6095695"/>
              <a:gd name="connsiteY10" fmla="*/ 0 h 6857997"/>
              <a:gd name="connsiteX11" fmla="*/ 3177466 w 6095695"/>
              <a:gd name="connsiteY11" fmla="*/ 0 h 6857997"/>
              <a:gd name="connsiteX12" fmla="*/ 3353291 w 6095695"/>
              <a:gd name="connsiteY12" fmla="*/ 88129 h 6857997"/>
              <a:gd name="connsiteX13" fmla="*/ 5560965 w 6095695"/>
              <a:gd name="connsiteY13" fmla="*/ 3718209 h 6857997"/>
              <a:gd name="connsiteX14" fmla="*/ 4325417 w 6095695"/>
              <a:gd name="connsiteY14" fmla="*/ 6637392 h 6857997"/>
              <a:gd name="connsiteX15" fmla="*/ 4077394 w 6095695"/>
              <a:gd name="connsiteY15" fmla="*/ 6857997 h 6857997"/>
              <a:gd name="connsiteX16" fmla="*/ 0 w 6095695"/>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a:blipFill dpi="0" rotWithShape="1">
            <a:blip r:embed="rId5">
              <a:alphaModFix amt="30000"/>
              <a:duotone>
                <a:prstClr val="black"/>
                <a:schemeClr val="accent1">
                  <a:tint val="45000"/>
                  <a:satMod val="400000"/>
                </a:schemeClr>
              </a:duotone>
              <a:extLst>
                <a:ext uri="{BEBA8EAE-BF5A-486C-A8C5-ECC9F3942E4B}">
                  <a14:imgProps xmlns:a14="http://schemas.microsoft.com/office/drawing/2010/main">
                    <a14:imgLayer r:embed="rId6">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lt1"/>
              </a:solidFill>
            </a:endParaRPr>
          </a:p>
        </p:txBody>
      </p:sp>
      <p:sp>
        <p:nvSpPr>
          <p:cNvPr id="4" name="Symbol zastępczy zawartości 3">
            <a:extLst>
              <a:ext uri="{FF2B5EF4-FFF2-40B4-BE49-F238E27FC236}">
                <a16:creationId xmlns:a16="http://schemas.microsoft.com/office/drawing/2014/main" xmlns="" id="{16112E58-5BA4-4975-AFE5-FE475D3B2C85}"/>
              </a:ext>
            </a:extLst>
          </p:cNvPr>
          <p:cNvSpPr>
            <a:spLocks noGrp="1"/>
          </p:cNvSpPr>
          <p:nvPr>
            <p:ph type="body" sz="half" idx="2"/>
          </p:nvPr>
        </p:nvSpPr>
        <p:spPr>
          <a:xfrm>
            <a:off x="6386286" y="2456596"/>
            <a:ext cx="4741962" cy="4201378"/>
          </a:xfrm>
        </p:spPr>
        <p:txBody>
          <a:bodyPr vert="horz" lIns="91440" tIns="45720" rIns="91440" bIns="45720" rtlCol="0" anchor="t">
            <a:noAutofit/>
          </a:bodyPr>
          <a:lstStyle/>
          <a:p>
            <a:pPr algn="ctr">
              <a:lnSpc>
                <a:spcPct val="90000"/>
              </a:lnSpc>
            </a:pPr>
            <a:r>
              <a:rPr lang="pl-PL" sz="2400" b="1">
                <a:solidFill>
                  <a:schemeClr val="tx1"/>
                </a:solidFill>
                <a:ea typeface="+mn-lt"/>
                <a:cs typeface="+mn-lt"/>
              </a:rPr>
              <a:t>Akademia pana Kleksa</a:t>
            </a:r>
            <a:r>
              <a:rPr lang="pl-PL" sz="2400">
                <a:solidFill>
                  <a:schemeClr val="tx1"/>
                </a:solidFill>
                <a:ea typeface="+mn-lt"/>
                <a:cs typeface="+mn-lt"/>
              </a:rPr>
              <a:t> – książka dla dzieci napisana przez Jana Brzechwę i wydana w 1946 roku. Jest to historia dwunastoletniego, niesfornego, rudego Adasia </a:t>
            </a:r>
            <a:r>
              <a:rPr lang="pl-PL" sz="2400" err="1">
                <a:solidFill>
                  <a:schemeClr val="tx1"/>
                </a:solidFill>
                <a:ea typeface="+mn-lt"/>
                <a:cs typeface="+mn-lt"/>
              </a:rPr>
              <a:t>Niezgódki</a:t>
            </a:r>
            <a:r>
              <a:rPr lang="pl-PL" sz="2400">
                <a:solidFill>
                  <a:schemeClr val="tx1"/>
                </a:solidFill>
                <a:ea typeface="+mn-lt"/>
                <a:cs typeface="+mn-lt"/>
              </a:rPr>
              <a:t>, który zostaje umieszczony w tytułowej akademii wraz z dwudziestoma trzema innymi chłopcami.</a:t>
            </a:r>
          </a:p>
          <a:p>
            <a:pPr>
              <a:lnSpc>
                <a:spcPct val="90000"/>
              </a:lnSpc>
            </a:pPr>
            <a:endParaRPr lang="en-US" sz="2400">
              <a:solidFill>
                <a:schemeClr val="tx1"/>
              </a:solidFill>
            </a:endParaRPr>
          </a:p>
          <a:p>
            <a:pPr>
              <a:lnSpc>
                <a:spcPct val="90000"/>
              </a:lnSpc>
            </a:pPr>
            <a:r>
              <a:rPr lang="pl-PL" sz="2400">
                <a:solidFill>
                  <a:schemeClr val="tx1"/>
                </a:solidFill>
              </a:rPr>
              <a:t>Kuba B.</a:t>
            </a:r>
            <a:endParaRPr lang="en-US" sz="2400">
              <a:solidFill>
                <a:schemeClr val="tx1"/>
              </a:solidFill>
            </a:endParaRPr>
          </a:p>
        </p:txBody>
      </p:sp>
      <p:grpSp>
        <p:nvGrpSpPr>
          <p:cNvPr id="13" name="Group 17">
            <a:extLst>
              <a:ext uri="{FF2B5EF4-FFF2-40B4-BE49-F238E27FC236}">
                <a16:creationId xmlns:a16="http://schemas.microsoft.com/office/drawing/2014/main" xmlns="" id="{D68B9961-F007-40D1-AF51-61B6DE5106CE}"/>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1401725" y="6229681"/>
            <a:ext cx="457200" cy="457200"/>
            <a:chOff x="11361456" y="6195813"/>
            <a:chExt cx="548640" cy="548640"/>
          </a:xfrm>
        </p:grpSpPr>
        <p:sp>
          <p:nvSpPr>
            <p:cNvPr id="19" name="Oval 18">
              <a:extLst>
                <a:ext uri="{FF2B5EF4-FFF2-40B4-BE49-F238E27FC236}">
                  <a16:creationId xmlns:a16="http://schemas.microsoft.com/office/drawing/2014/main" xmlns="" id="{E9FDF494-C7FB-47DF-BD39-1F65FA55081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5" name="Oval 19">
              <a:extLst>
                <a:ext uri="{FF2B5EF4-FFF2-40B4-BE49-F238E27FC236}">
                  <a16:creationId xmlns:a16="http://schemas.microsoft.com/office/drawing/2014/main" xmlns="" id="{3A822E1C-4C1A-4BEE-B19C-0FFB2D57BBD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396488" y="6230844"/>
              <a:ext cx="478576" cy="478578"/>
            </a:xfrm>
            <a:prstGeom prst="ellipse">
              <a:avLst/>
            </a:prstGeom>
            <a:noFill/>
            <a:ln w="12700" cap="flat" cmpd="sng" algn="ctr">
              <a:solidFill>
                <a:srgbClr val="FFFFFF"/>
              </a:solidFill>
              <a:prstDash val="solid"/>
            </a:ln>
            <a:effectLst/>
          </p:spPr>
        </p:sp>
      </p:grpSp>
    </p:spTree>
    <p:extLst>
      <p:ext uri="{BB962C8B-B14F-4D97-AF65-F5344CB8AC3E}">
        <p14:creationId xmlns:p14="http://schemas.microsoft.com/office/powerpoint/2010/main" val="264467312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xmlns="" id="{16DBFAD4-B5FC-442B-A283-381B01B195F7}"/>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1401725" y="6229681"/>
            <a:ext cx="457200" cy="457200"/>
            <a:chOff x="11361456" y="6195813"/>
            <a:chExt cx="548640" cy="548640"/>
          </a:xfrm>
        </p:grpSpPr>
        <p:sp>
          <p:nvSpPr>
            <p:cNvPr id="26" name="Oval 25">
              <a:extLst>
                <a:ext uri="{FF2B5EF4-FFF2-40B4-BE49-F238E27FC236}">
                  <a16:creationId xmlns:a16="http://schemas.microsoft.com/office/drawing/2014/main" xmlns="" id="{9B649DC7-8769-4383-A6F2-8F366BA7A15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27" name="Oval 26">
              <a:extLst>
                <a:ext uri="{FF2B5EF4-FFF2-40B4-BE49-F238E27FC236}">
                  <a16:creationId xmlns:a16="http://schemas.microsoft.com/office/drawing/2014/main" xmlns="" id="{0C67FD53-2686-4E0E-BA49-976F78F9AAC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396488" y="6230844"/>
              <a:ext cx="478576" cy="478578"/>
            </a:xfrm>
            <a:prstGeom prst="ellipse">
              <a:avLst/>
            </a:prstGeom>
            <a:noFill/>
            <a:ln w="12700" cap="flat" cmpd="sng" algn="ctr">
              <a:solidFill>
                <a:srgbClr val="FFFFFF"/>
              </a:solidFill>
              <a:prstDash val="solid"/>
            </a:ln>
            <a:effectLst/>
          </p:spPr>
        </p:sp>
      </p:grpSp>
      <p:sp useBgFill="1">
        <p:nvSpPr>
          <p:cNvPr id="29" name="Rectangle 28">
            <a:extLst>
              <a:ext uri="{FF2B5EF4-FFF2-40B4-BE49-F238E27FC236}">
                <a16:creationId xmlns:a16="http://schemas.microsoft.com/office/drawing/2014/main" xmlns="" id="{2A0E4E09-FC02-4ADC-951A-3FFA90B6FE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xmlns="" id="{DD71FF0D-0793-4AD5-A25B-422F108215A2}"/>
              </a:ext>
            </a:extLst>
          </p:cNvPr>
          <p:cNvSpPr>
            <a:spLocks noGrp="1"/>
          </p:cNvSpPr>
          <p:nvPr>
            <p:ph type="title"/>
          </p:nvPr>
        </p:nvSpPr>
        <p:spPr>
          <a:xfrm>
            <a:off x="6386284" y="484632"/>
            <a:ext cx="4741963" cy="1971964"/>
          </a:xfrm>
        </p:spPr>
        <p:txBody>
          <a:bodyPr vert="horz" lIns="91440" tIns="45720" rIns="91440" bIns="45720" rtlCol="0" anchor="ctr">
            <a:normAutofit/>
          </a:bodyPr>
          <a:lstStyle/>
          <a:p>
            <a:r>
              <a:rPr lang="en-US" sz="4800"/>
              <a:t>O psie który wrócił do domu</a:t>
            </a:r>
          </a:p>
        </p:txBody>
      </p:sp>
      <p:pic>
        <p:nvPicPr>
          <p:cNvPr id="5" name="Picture 5">
            <a:extLst>
              <a:ext uri="{FF2B5EF4-FFF2-40B4-BE49-F238E27FC236}">
                <a16:creationId xmlns:a16="http://schemas.microsoft.com/office/drawing/2014/main" xmlns="" id="{D126B9AF-293D-44F0-AA34-A0B56AE1E36C}"/>
              </a:ext>
            </a:extLst>
          </p:cNvPr>
          <p:cNvPicPr>
            <a:picLocks noGrp="1" noChangeAspect="1"/>
          </p:cNvPicPr>
          <p:nvPr>
            <p:ph sz="half" idx="1"/>
          </p:nvPr>
        </p:nvPicPr>
        <p:blipFill rotWithShape="1">
          <a:blip r:embed="rId4"/>
          <a:srcRect t="13420" r="2" b="12609"/>
          <a:stretch/>
        </p:blipFill>
        <p:spPr>
          <a:xfrm>
            <a:off x="1" y="2"/>
            <a:ext cx="6095695" cy="6857997"/>
          </a:xfrm>
          <a:custGeom>
            <a:avLst/>
            <a:gdLst/>
            <a:ahLst/>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p:spPr>
      </p:pic>
      <p:sp>
        <p:nvSpPr>
          <p:cNvPr id="31" name="Freeform: Shape 30">
            <a:extLst>
              <a:ext uri="{FF2B5EF4-FFF2-40B4-BE49-F238E27FC236}">
                <a16:creationId xmlns:a16="http://schemas.microsoft.com/office/drawing/2014/main" xmlns="" id="{0060CE1A-A2ED-43AC-857D-05822177FAD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2598"/>
            <a:ext cx="6095695" cy="6857997"/>
          </a:xfrm>
          <a:custGeom>
            <a:avLst/>
            <a:gdLst>
              <a:gd name="connsiteX0" fmla="*/ 3435036 w 6095695"/>
              <a:gd name="connsiteY0" fmla="*/ 0 h 6857997"/>
              <a:gd name="connsiteX1" fmla="*/ 4198562 w 6095695"/>
              <a:gd name="connsiteY1" fmla="*/ 0 h 6857997"/>
              <a:gd name="connsiteX2" fmla="*/ 4365987 w 6095695"/>
              <a:gd name="connsiteY2" fmla="*/ 128761 h 6857997"/>
              <a:gd name="connsiteX3" fmla="*/ 6095695 w 6095695"/>
              <a:gd name="connsiteY3" fmla="*/ 3718209 h 6857997"/>
              <a:gd name="connsiteX4" fmla="*/ 4860911 w 6095695"/>
              <a:gd name="connsiteY4" fmla="*/ 6845880 h 6857997"/>
              <a:gd name="connsiteX5" fmla="*/ 4849107 w 6095695"/>
              <a:gd name="connsiteY5" fmla="*/ 6857997 h 6857997"/>
              <a:gd name="connsiteX6" fmla="*/ 4253869 w 6095695"/>
              <a:gd name="connsiteY6" fmla="*/ 6857997 h 6857997"/>
              <a:gd name="connsiteX7" fmla="*/ 4409441 w 6095695"/>
              <a:gd name="connsiteY7" fmla="*/ 6719623 h 6857997"/>
              <a:gd name="connsiteX8" fmla="*/ 5679794 w 6095695"/>
              <a:gd name="connsiteY8" fmla="*/ 3718209 h 6857997"/>
              <a:gd name="connsiteX9" fmla="*/ 3591563 w 6095695"/>
              <a:gd name="connsiteY9" fmla="*/ 88079 h 6857997"/>
              <a:gd name="connsiteX10" fmla="*/ 0 w 6095695"/>
              <a:gd name="connsiteY10" fmla="*/ 0 h 6857997"/>
              <a:gd name="connsiteX11" fmla="*/ 3177466 w 6095695"/>
              <a:gd name="connsiteY11" fmla="*/ 0 h 6857997"/>
              <a:gd name="connsiteX12" fmla="*/ 3353291 w 6095695"/>
              <a:gd name="connsiteY12" fmla="*/ 88129 h 6857997"/>
              <a:gd name="connsiteX13" fmla="*/ 5560965 w 6095695"/>
              <a:gd name="connsiteY13" fmla="*/ 3718209 h 6857997"/>
              <a:gd name="connsiteX14" fmla="*/ 4325417 w 6095695"/>
              <a:gd name="connsiteY14" fmla="*/ 6637392 h 6857997"/>
              <a:gd name="connsiteX15" fmla="*/ 4077394 w 6095695"/>
              <a:gd name="connsiteY15" fmla="*/ 6857997 h 6857997"/>
              <a:gd name="connsiteX16" fmla="*/ 0 w 6095695"/>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a:blipFill dpi="0" rotWithShape="1">
            <a:blip r:embed="rId5">
              <a:alphaModFix amt="30000"/>
              <a:duotone>
                <a:prstClr val="black"/>
                <a:schemeClr val="accent1">
                  <a:tint val="45000"/>
                  <a:satMod val="400000"/>
                </a:schemeClr>
              </a:duotone>
              <a:extLst>
                <a:ext uri="{BEBA8EAE-BF5A-486C-A8C5-ECC9F3942E4B}">
                  <a14:imgProps xmlns:a14="http://schemas.microsoft.com/office/drawing/2010/main">
                    <a14:imgLayer r:embed="rId6">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lt1"/>
              </a:solidFill>
            </a:endParaRPr>
          </a:p>
        </p:txBody>
      </p:sp>
      <p:sp>
        <p:nvSpPr>
          <p:cNvPr id="4" name="Symbol zastępczy zawartości 3">
            <a:extLst>
              <a:ext uri="{FF2B5EF4-FFF2-40B4-BE49-F238E27FC236}">
                <a16:creationId xmlns:a16="http://schemas.microsoft.com/office/drawing/2014/main" xmlns="" id="{727EAC01-92F7-4AC2-AD50-B33EE670C21A}"/>
              </a:ext>
            </a:extLst>
          </p:cNvPr>
          <p:cNvSpPr>
            <a:spLocks noGrp="1"/>
          </p:cNvSpPr>
          <p:nvPr>
            <p:ph sz="half" idx="2"/>
          </p:nvPr>
        </p:nvSpPr>
        <p:spPr>
          <a:xfrm>
            <a:off x="6386286" y="2456596"/>
            <a:ext cx="4741962" cy="3715603"/>
          </a:xfrm>
        </p:spPr>
        <p:txBody>
          <a:bodyPr vert="horz" lIns="91440" tIns="45720" rIns="91440" bIns="45720" rtlCol="0">
            <a:normAutofit/>
          </a:bodyPr>
          <a:lstStyle/>
          <a:p>
            <a:r>
              <a:rPr lang="pl-PL" dirty="0"/>
              <a:t>Pełna przygód i wzruszeń opowieść o odważnym psie, który pokonuje setki kilometrów, aby wrócić do najlepszego przyjaciela.</a:t>
            </a:r>
          </a:p>
          <a:p>
            <a:r>
              <a:rPr lang="pl-PL" dirty="0"/>
              <a:t>Julek</a:t>
            </a:r>
          </a:p>
        </p:txBody>
      </p:sp>
      <p:grpSp>
        <p:nvGrpSpPr>
          <p:cNvPr id="33" name="Group 32">
            <a:extLst>
              <a:ext uri="{FF2B5EF4-FFF2-40B4-BE49-F238E27FC236}">
                <a16:creationId xmlns:a16="http://schemas.microsoft.com/office/drawing/2014/main" xmlns="" id="{D68B9961-F007-40D1-AF51-61B6DE5106CE}"/>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1401725" y="6229681"/>
            <a:ext cx="457200" cy="457200"/>
            <a:chOff x="11361456" y="6195813"/>
            <a:chExt cx="548640" cy="548640"/>
          </a:xfrm>
        </p:grpSpPr>
        <p:sp>
          <p:nvSpPr>
            <p:cNvPr id="34" name="Oval 33">
              <a:extLst>
                <a:ext uri="{FF2B5EF4-FFF2-40B4-BE49-F238E27FC236}">
                  <a16:creationId xmlns:a16="http://schemas.microsoft.com/office/drawing/2014/main" xmlns="" id="{E9FDF494-C7FB-47DF-BD39-1F65FA55081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35" name="Oval 34">
              <a:extLst>
                <a:ext uri="{FF2B5EF4-FFF2-40B4-BE49-F238E27FC236}">
                  <a16:creationId xmlns:a16="http://schemas.microsoft.com/office/drawing/2014/main" xmlns="" id="{3A822E1C-4C1A-4BEE-B19C-0FFB2D57BBD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396488" y="6230844"/>
              <a:ext cx="478576" cy="478578"/>
            </a:xfrm>
            <a:prstGeom prst="ellipse">
              <a:avLst/>
            </a:prstGeom>
            <a:noFill/>
            <a:ln w="12700" cap="flat" cmpd="sng" algn="ctr">
              <a:solidFill>
                <a:srgbClr val="FFFFFF"/>
              </a:solidFill>
              <a:prstDash val="solid"/>
            </a:ln>
            <a:effectLst/>
          </p:spPr>
        </p:sp>
      </p:grpSp>
    </p:spTree>
    <p:extLst>
      <p:ext uri="{BB962C8B-B14F-4D97-AF65-F5344CB8AC3E}">
        <p14:creationId xmlns:p14="http://schemas.microsoft.com/office/powerpoint/2010/main" val="295850151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16DBFAD4-B5FC-442B-A283-381B01B195F7}"/>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1401725" y="6229681"/>
            <a:ext cx="457200" cy="457200"/>
            <a:chOff x="11361456" y="6195813"/>
            <a:chExt cx="548640" cy="548640"/>
          </a:xfrm>
        </p:grpSpPr>
        <p:sp>
          <p:nvSpPr>
            <p:cNvPr id="11" name="Oval 10">
              <a:extLst>
                <a:ext uri="{FF2B5EF4-FFF2-40B4-BE49-F238E27FC236}">
                  <a16:creationId xmlns:a16="http://schemas.microsoft.com/office/drawing/2014/main" xmlns="" id="{9B649DC7-8769-4383-A6F2-8F366BA7A15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2" name="Oval 11">
              <a:extLst>
                <a:ext uri="{FF2B5EF4-FFF2-40B4-BE49-F238E27FC236}">
                  <a16:creationId xmlns:a16="http://schemas.microsoft.com/office/drawing/2014/main" xmlns="" id="{0C67FD53-2686-4E0E-BA49-976F78F9AAC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396488" y="6230844"/>
              <a:ext cx="478576" cy="478578"/>
            </a:xfrm>
            <a:prstGeom prst="ellipse">
              <a:avLst/>
            </a:prstGeom>
            <a:noFill/>
            <a:ln w="12700" cap="flat" cmpd="sng" algn="ctr">
              <a:solidFill>
                <a:srgbClr val="FFFFFF"/>
              </a:solidFill>
              <a:prstDash val="solid"/>
            </a:ln>
            <a:effectLst/>
          </p:spPr>
        </p:sp>
      </p:grpSp>
      <p:sp>
        <p:nvSpPr>
          <p:cNvPr id="2" name="Tytuł 1">
            <a:extLst>
              <a:ext uri="{FF2B5EF4-FFF2-40B4-BE49-F238E27FC236}">
                <a16:creationId xmlns:a16="http://schemas.microsoft.com/office/drawing/2014/main" xmlns="" id="{8C7BA000-D029-44B5-9236-E2CE912CCA6E}"/>
              </a:ext>
            </a:extLst>
          </p:cNvPr>
          <p:cNvSpPr>
            <a:spLocks noGrp="1"/>
          </p:cNvSpPr>
          <p:nvPr>
            <p:ph type="title"/>
          </p:nvPr>
        </p:nvSpPr>
        <p:spPr>
          <a:xfrm>
            <a:off x="4935793" y="38583"/>
            <a:ext cx="6607277" cy="1609344"/>
          </a:xfrm>
        </p:spPr>
        <p:txBody>
          <a:bodyPr vert="horz" lIns="91440" tIns="45720" rIns="91440" bIns="45720" rtlCol="0" anchor="ctr">
            <a:normAutofit/>
          </a:bodyPr>
          <a:lstStyle/>
          <a:p>
            <a:pPr algn="ctr"/>
            <a:r>
              <a:rPr lang="en-US" sz="4000" b="1">
                <a:latin typeface="Calibri"/>
                <a:cs typeface="Calibri"/>
              </a:rPr>
              <a:t>„Gra Endera” </a:t>
            </a:r>
            <a:br>
              <a:rPr lang="en-US" sz="4000" b="1">
                <a:latin typeface="Calibri"/>
                <a:cs typeface="Calibri"/>
              </a:rPr>
            </a:br>
            <a:r>
              <a:rPr lang="en-US" sz="4000" b="1">
                <a:latin typeface="Calibri"/>
                <a:cs typeface="Calibri"/>
              </a:rPr>
              <a:t>Orson Scott Card</a:t>
            </a:r>
            <a:endParaRPr lang="en-US" sz="4000">
              <a:latin typeface="Calibri"/>
              <a:cs typeface="Calibri"/>
            </a:endParaRPr>
          </a:p>
        </p:txBody>
      </p:sp>
      <p:sp>
        <p:nvSpPr>
          <p:cNvPr id="4" name="Symbol zastępczy zawartości 3">
            <a:extLst>
              <a:ext uri="{FF2B5EF4-FFF2-40B4-BE49-F238E27FC236}">
                <a16:creationId xmlns:a16="http://schemas.microsoft.com/office/drawing/2014/main" xmlns="" id="{F82A1667-02B9-4956-BB87-008E735D63EB}"/>
              </a:ext>
            </a:extLst>
          </p:cNvPr>
          <p:cNvSpPr>
            <a:spLocks noGrp="1"/>
          </p:cNvSpPr>
          <p:nvPr>
            <p:ph sz="half" idx="2"/>
          </p:nvPr>
        </p:nvSpPr>
        <p:spPr>
          <a:xfrm>
            <a:off x="4950391" y="1346265"/>
            <a:ext cx="6607276" cy="5340616"/>
          </a:xfrm>
        </p:spPr>
        <p:txBody>
          <a:bodyPr vert="horz" lIns="91440" tIns="45720" rIns="91440" bIns="45720" rtlCol="0" anchor="t">
            <a:noAutofit/>
          </a:bodyPr>
          <a:lstStyle/>
          <a:p>
            <a:pPr marL="0" indent="0" algn="just">
              <a:buClr>
                <a:srgbClr val="9E3611"/>
              </a:buClr>
              <a:buNone/>
            </a:pPr>
            <a:r>
              <a:rPr lang="pl-PL" sz="1500" dirty="0">
                <a:latin typeface="Calibri"/>
                <a:ea typeface="+mn-lt"/>
                <a:cs typeface="+mn-lt"/>
              </a:rPr>
              <a:t>Jedną z moich ulubionych książek jest „Gra </a:t>
            </a:r>
            <a:r>
              <a:rPr lang="pl-PL" sz="1500" dirty="0" err="1">
                <a:latin typeface="Calibri"/>
                <a:ea typeface="+mn-lt"/>
                <a:cs typeface="+mn-lt"/>
              </a:rPr>
              <a:t>Endera</a:t>
            </a:r>
            <a:r>
              <a:rPr lang="pl-PL" sz="1500" dirty="0">
                <a:latin typeface="Calibri"/>
                <a:ea typeface="+mn-lt"/>
                <a:cs typeface="+mn-lt"/>
              </a:rPr>
              <a:t>” Orsona Scotta </a:t>
            </a:r>
            <a:r>
              <a:rPr lang="pl-PL" sz="1500" dirty="0" err="1">
                <a:latin typeface="Calibri"/>
                <a:ea typeface="+mn-lt"/>
                <a:cs typeface="+mn-lt"/>
              </a:rPr>
              <a:t>Carda</a:t>
            </a:r>
            <a:r>
              <a:rPr lang="pl-PL" sz="1500" dirty="0">
                <a:latin typeface="Calibri"/>
                <a:ea typeface="+mn-lt"/>
                <a:cs typeface="+mn-lt"/>
              </a:rPr>
              <a:t>. Jest to powieść science fiction, która opowiada historię niezwykłego chłopca Andrew </a:t>
            </a:r>
            <a:r>
              <a:rPr lang="pl-PL" sz="1500" dirty="0" err="1">
                <a:latin typeface="Calibri"/>
                <a:ea typeface="+mn-lt"/>
                <a:cs typeface="+mn-lt"/>
              </a:rPr>
              <a:t>Wiggina</a:t>
            </a:r>
            <a:r>
              <a:rPr lang="pl-PL" sz="1500" dirty="0">
                <a:latin typeface="Calibri"/>
                <a:ea typeface="+mn-lt"/>
                <a:cs typeface="+mn-lt"/>
              </a:rPr>
              <a:t>, zwanego </a:t>
            </a:r>
            <a:r>
              <a:rPr lang="pl-PL" sz="1500" dirty="0" err="1">
                <a:latin typeface="Calibri"/>
                <a:ea typeface="+mn-lt"/>
                <a:cs typeface="+mn-lt"/>
              </a:rPr>
              <a:t>Enderem</a:t>
            </a:r>
            <a:r>
              <a:rPr lang="pl-PL" sz="1500" dirty="0">
                <a:latin typeface="Calibri"/>
                <a:ea typeface="+mn-lt"/>
                <a:cs typeface="+mn-lt"/>
              </a:rPr>
              <a:t>.</a:t>
            </a:r>
            <a:endParaRPr lang="pl-PL" sz="1500" dirty="0">
              <a:latin typeface="Calibri"/>
              <a:cs typeface="Calibri"/>
            </a:endParaRPr>
          </a:p>
          <a:p>
            <a:pPr marL="0" indent="0" algn="just">
              <a:buClr>
                <a:srgbClr val="9E3611"/>
              </a:buClr>
              <a:buNone/>
            </a:pPr>
            <a:r>
              <a:rPr lang="pl-PL" sz="1500" dirty="0">
                <a:latin typeface="Calibri"/>
                <a:ea typeface="+mn-lt"/>
                <a:cs typeface="+mn-lt"/>
              </a:rPr>
              <a:t>Akcja książki rozgrywa się w odległej przyszłości, gdy Ziemi zagraża wielkie niebezpieczeństwo ze strony obcej cywilizacji. Obcy zwani potocznie </a:t>
            </a:r>
            <a:r>
              <a:rPr lang="pl-PL" sz="1500" i="1" dirty="0" err="1">
                <a:latin typeface="Calibri"/>
                <a:ea typeface="+mn-lt"/>
                <a:cs typeface="+mn-lt"/>
              </a:rPr>
              <a:t>buggers</a:t>
            </a:r>
            <a:r>
              <a:rPr lang="pl-PL" sz="1500" dirty="0">
                <a:latin typeface="Calibri"/>
                <a:ea typeface="+mn-lt"/>
                <a:cs typeface="+mn-lt"/>
              </a:rPr>
              <a:t> to kosmiczne owady podobne do ludzi, które przygotowują inwazję na naszą planetę. Nadzieją na uniknięcie zagłady są dzieci o ponadprzeciętnej inteligencji, szkolone do walki z „obcymi”.</a:t>
            </a:r>
            <a:endParaRPr lang="pl-PL" sz="1500" dirty="0">
              <a:latin typeface="Calibri"/>
              <a:cs typeface="Calibri"/>
            </a:endParaRPr>
          </a:p>
          <a:p>
            <a:pPr marL="0" indent="0" algn="just">
              <a:buClr>
                <a:srgbClr val="9E3611"/>
              </a:buClr>
              <a:buNone/>
            </a:pPr>
            <a:r>
              <a:rPr lang="pl-PL" sz="1500" dirty="0">
                <a:latin typeface="Calibri"/>
                <a:ea typeface="+mn-lt"/>
                <a:cs typeface="+mn-lt"/>
              </a:rPr>
              <a:t>Główny bohater powieści, </a:t>
            </a:r>
            <a:r>
              <a:rPr lang="pl-PL" sz="1500" dirty="0" err="1">
                <a:latin typeface="Calibri"/>
                <a:ea typeface="+mn-lt"/>
                <a:cs typeface="+mn-lt"/>
              </a:rPr>
              <a:t>Ender</a:t>
            </a:r>
            <a:r>
              <a:rPr lang="pl-PL" sz="1500" dirty="0">
                <a:latin typeface="Calibri"/>
                <a:ea typeface="+mn-lt"/>
                <a:cs typeface="+mn-lt"/>
              </a:rPr>
              <a:t> to trzecie dziecko w rodzinie. Nie jest to dopuszczalne w społeczeństwie, w którym każde małżeństwo może mieć tylko dwoje dzieci. Ale </a:t>
            </a:r>
            <a:r>
              <a:rPr lang="pl-PL" sz="1500" dirty="0" err="1">
                <a:latin typeface="Calibri"/>
                <a:ea typeface="+mn-lt"/>
                <a:cs typeface="+mn-lt"/>
              </a:rPr>
              <a:t>Ender</a:t>
            </a:r>
            <a:r>
              <a:rPr lang="pl-PL" sz="1500" dirty="0">
                <a:latin typeface="Calibri"/>
                <a:ea typeface="+mn-lt"/>
                <a:cs typeface="+mn-lt"/>
              </a:rPr>
              <a:t> jest niezwykle inteligentny, co objawia się już w trzecim roku jego życia. W wieku sześciu lat zostaje zakwalifikowany do szkoły wojskowej. Treningi wykazują jego wyjątkowe zdolności taktyczne. Szybko przechodzi wszystkie poziomy szkolenia, zostaje wysłany do walki z </a:t>
            </a:r>
            <a:r>
              <a:rPr lang="pl-PL" sz="1500" i="1" dirty="0" err="1">
                <a:latin typeface="Calibri"/>
                <a:ea typeface="+mn-lt"/>
                <a:cs typeface="+mn-lt"/>
              </a:rPr>
              <a:t>buggers’ami</a:t>
            </a:r>
            <a:r>
              <a:rPr lang="pl-PL" sz="1500" dirty="0">
                <a:latin typeface="Calibri"/>
                <a:ea typeface="+mn-lt"/>
                <a:cs typeface="+mn-lt"/>
              </a:rPr>
              <a:t> i staje się dowódcą floty kosmicznej. Jednak te sukcesy nie cieszą </a:t>
            </a:r>
            <a:r>
              <a:rPr lang="pl-PL" sz="1500" dirty="0" err="1">
                <a:latin typeface="Calibri"/>
                <a:ea typeface="+mn-lt"/>
                <a:cs typeface="+mn-lt"/>
              </a:rPr>
              <a:t>Endera</a:t>
            </a:r>
            <a:r>
              <a:rPr lang="pl-PL" sz="1500" dirty="0">
                <a:latin typeface="Calibri"/>
                <a:ea typeface="+mn-lt"/>
                <a:cs typeface="+mn-lt"/>
              </a:rPr>
              <a:t>. Czuje się samotny, odizolowany od ludzi i cierpi z powodu braku przyjaciół. Jego dowódcy wierzą, że tylko on może uratować świat, ale </a:t>
            </a:r>
            <a:r>
              <a:rPr lang="pl-PL" sz="1500" dirty="0" err="1">
                <a:latin typeface="Calibri"/>
                <a:ea typeface="+mn-lt"/>
                <a:cs typeface="+mn-lt"/>
              </a:rPr>
              <a:t>Ender</a:t>
            </a:r>
            <a:r>
              <a:rPr lang="pl-PL" sz="1500" dirty="0">
                <a:latin typeface="Calibri"/>
                <a:ea typeface="+mn-lt"/>
                <a:cs typeface="+mn-lt"/>
              </a:rPr>
              <a:t> nie jest pewien, czy może i powinien to zrobić. Czuje ciążącą na nim odpowiedzialność za losy Ziemi, ale także i za cywilizację, którą być może przyjdzie mu zgładzić.</a:t>
            </a:r>
            <a:endParaRPr lang="pl-PL" sz="1500" dirty="0">
              <a:latin typeface="Calibri"/>
              <a:cs typeface="Calibri"/>
            </a:endParaRPr>
          </a:p>
          <a:p>
            <a:pPr marL="0" indent="0" algn="just">
              <a:buClr>
                <a:srgbClr val="9E3611"/>
              </a:buClr>
              <a:buNone/>
            </a:pPr>
            <a:r>
              <a:rPr lang="pl-PL" sz="1500" dirty="0">
                <a:latin typeface="Calibri"/>
                <a:ea typeface="+mn-lt"/>
                <a:cs typeface="+mn-lt"/>
              </a:rPr>
              <a:t>Bardzo lubię tę książkę. Jest w niej dużo akcji, ale skłania ona też czytelnika do refleksji nad tym, gdzie jest granica między obowiązkiem a własnym sumieniem.</a:t>
            </a:r>
          </a:p>
          <a:p>
            <a:pPr marL="0" indent="0" algn="just">
              <a:buClr>
                <a:srgbClr val="9E3611"/>
              </a:buClr>
              <a:buNone/>
            </a:pPr>
            <a:r>
              <a:rPr lang="pl-PL" sz="1500" dirty="0">
                <a:latin typeface="Calibri"/>
                <a:ea typeface="+mn-lt"/>
                <a:cs typeface="+mn-lt"/>
              </a:rPr>
              <a:t>Micha</a:t>
            </a:r>
            <a:r>
              <a:rPr lang="en-US" sz="1500" dirty="0">
                <a:latin typeface="Calibri"/>
                <a:ea typeface="+mn-lt"/>
                <a:cs typeface="+mn-lt"/>
              </a:rPr>
              <a:t>ł H.</a:t>
            </a:r>
            <a:endParaRPr lang="en-US" sz="1500" dirty="0">
              <a:latin typeface="Calibri"/>
              <a:cs typeface="Calibri"/>
            </a:endParaRPr>
          </a:p>
        </p:txBody>
      </p:sp>
      <p:pic>
        <p:nvPicPr>
          <p:cNvPr id="8" name="Obraz 8" descr="Obraz zawierający tekst&#10;&#10;Opis wygenerowany automatycznie">
            <a:extLst>
              <a:ext uri="{FF2B5EF4-FFF2-40B4-BE49-F238E27FC236}">
                <a16:creationId xmlns:a16="http://schemas.microsoft.com/office/drawing/2014/main" xmlns="" id="{C395045C-60CA-4C4C-ADF4-6E3E77F4981E}"/>
              </a:ext>
            </a:extLst>
          </p:cNvPr>
          <p:cNvPicPr>
            <a:picLocks noGrp="1" noChangeAspect="1"/>
          </p:cNvPicPr>
          <p:nvPr>
            <p:ph sz="half" idx="1"/>
          </p:nvPr>
        </p:nvPicPr>
        <p:blipFill>
          <a:blip r:embed="rId4"/>
          <a:stretch>
            <a:fillRect/>
          </a:stretch>
        </p:blipFill>
        <p:spPr>
          <a:xfrm>
            <a:off x="522227" y="373194"/>
            <a:ext cx="4019463" cy="6105664"/>
          </a:xfrm>
        </p:spPr>
      </p:pic>
    </p:spTree>
    <p:extLst>
      <p:ext uri="{BB962C8B-B14F-4D97-AF65-F5344CB8AC3E}">
        <p14:creationId xmlns:p14="http://schemas.microsoft.com/office/powerpoint/2010/main" val="396095741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522B115F-89D4-47C2-84D4-1E315037C975}"/>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1401725" y="6229681"/>
            <a:ext cx="457200" cy="457200"/>
            <a:chOff x="11361456" y="6195813"/>
            <a:chExt cx="548640" cy="548640"/>
          </a:xfrm>
        </p:grpSpPr>
        <p:sp>
          <p:nvSpPr>
            <p:cNvPr id="12" name="Oval 11">
              <a:extLst>
                <a:ext uri="{FF2B5EF4-FFF2-40B4-BE49-F238E27FC236}">
                  <a16:creationId xmlns:a16="http://schemas.microsoft.com/office/drawing/2014/main" xmlns="" id="{0890B36C-8F31-4F4A-A665-095928EFDB4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361456" y="6195813"/>
              <a:ext cx="548640" cy="548640"/>
            </a:xfrm>
            <a:prstGeom prst="ellipse">
              <a:avLst/>
            </a:prstGeom>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3" name="Oval 12">
              <a:extLst>
                <a:ext uri="{FF2B5EF4-FFF2-40B4-BE49-F238E27FC236}">
                  <a16:creationId xmlns:a16="http://schemas.microsoft.com/office/drawing/2014/main" xmlns="" id="{2D61FFA7-532F-46DD-9402-6B9E338BACA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396488" y="6230844"/>
              <a:ext cx="478576" cy="478578"/>
            </a:xfrm>
            <a:prstGeom prst="ellipse">
              <a:avLst/>
            </a:prstGeom>
            <a:noFill/>
            <a:ln w="12700" cap="flat" cmpd="sng" algn="ctr">
              <a:solidFill>
                <a:srgbClr val="FFFFFF"/>
              </a:solidFill>
              <a:prstDash val="solid"/>
            </a:ln>
            <a:effectLst/>
          </p:spPr>
        </p:sp>
      </p:grpSp>
      <p:sp useBgFill="1">
        <p:nvSpPr>
          <p:cNvPr id="15" name="Rectangle 14">
            <a:extLst>
              <a:ext uri="{FF2B5EF4-FFF2-40B4-BE49-F238E27FC236}">
                <a16:creationId xmlns:a16="http://schemas.microsoft.com/office/drawing/2014/main" xmlns="" id="{472095BC-C06B-45BD-A206-0F75C6A4A9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999"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5" name="Obraz 5" descr="Obraz zawierający tekst, pozujący, grupa&#10;&#10;Opis wygenerowany automatycznie">
            <a:extLst>
              <a:ext uri="{FF2B5EF4-FFF2-40B4-BE49-F238E27FC236}">
                <a16:creationId xmlns:a16="http://schemas.microsoft.com/office/drawing/2014/main" xmlns="" id="{1CA064DC-ED51-4FA1-BB86-236B721CFDE1}"/>
              </a:ext>
            </a:extLst>
          </p:cNvPr>
          <p:cNvPicPr>
            <a:picLocks noChangeAspect="1"/>
          </p:cNvPicPr>
          <p:nvPr/>
        </p:nvPicPr>
        <p:blipFill rotWithShape="1">
          <a:blip r:embed="rId5"/>
          <a:srcRect r="-4" b="20322"/>
          <a:stretch/>
        </p:blipFill>
        <p:spPr>
          <a:xfrm>
            <a:off x="5233763" y="10"/>
            <a:ext cx="4480560" cy="2516773"/>
          </a:xfrm>
          <a:custGeom>
            <a:avLst/>
            <a:gdLst/>
            <a:ahLst/>
            <a:cxnLst/>
            <a:rect l="l" t="t" r="r" b="b"/>
            <a:pathLst>
              <a:path w="4480560" h="2516783">
                <a:moveTo>
                  <a:pt x="273471" y="0"/>
                </a:moveTo>
                <a:lnTo>
                  <a:pt x="4207090" y="0"/>
                </a:lnTo>
                <a:lnTo>
                  <a:pt x="4218264" y="73216"/>
                </a:lnTo>
                <a:cubicBezTo>
                  <a:pt x="4225052" y="140055"/>
                  <a:pt x="4228529" y="207873"/>
                  <a:pt x="4228529" y="276503"/>
                </a:cubicBezTo>
                <a:cubicBezTo>
                  <a:pt x="4228529" y="1374583"/>
                  <a:pt x="3338359" y="2264752"/>
                  <a:pt x="2240280" y="2264752"/>
                </a:cubicBezTo>
                <a:cubicBezTo>
                  <a:pt x="1142201" y="2264752"/>
                  <a:pt x="252032" y="1374583"/>
                  <a:pt x="252032" y="276503"/>
                </a:cubicBezTo>
                <a:cubicBezTo>
                  <a:pt x="252032" y="207873"/>
                  <a:pt x="255509" y="140055"/>
                  <a:pt x="262297" y="73216"/>
                </a:cubicBezTo>
                <a:close/>
                <a:moveTo>
                  <a:pt x="18808" y="0"/>
                </a:moveTo>
                <a:lnTo>
                  <a:pt x="216879" y="0"/>
                </a:lnTo>
                <a:lnTo>
                  <a:pt x="206579" y="67490"/>
                </a:lnTo>
                <a:cubicBezTo>
                  <a:pt x="199600" y="136212"/>
                  <a:pt x="196025" y="205940"/>
                  <a:pt x="196025" y="276503"/>
                </a:cubicBezTo>
                <a:cubicBezTo>
                  <a:pt x="196025" y="1405514"/>
                  <a:pt x="1111269" y="2320759"/>
                  <a:pt x="2240280" y="2320759"/>
                </a:cubicBezTo>
                <a:cubicBezTo>
                  <a:pt x="3369291" y="2320759"/>
                  <a:pt x="4284535" y="1405514"/>
                  <a:pt x="4284535" y="276503"/>
                </a:cubicBezTo>
                <a:cubicBezTo>
                  <a:pt x="4284535" y="205940"/>
                  <a:pt x="4280960" y="136212"/>
                  <a:pt x="4273981" y="67490"/>
                </a:cubicBezTo>
                <a:lnTo>
                  <a:pt x="4263681" y="0"/>
                </a:lnTo>
                <a:lnTo>
                  <a:pt x="4461752" y="0"/>
                </a:lnTo>
                <a:lnTo>
                  <a:pt x="4468994" y="47447"/>
                </a:lnTo>
                <a:cubicBezTo>
                  <a:pt x="4476642" y="122759"/>
                  <a:pt x="4480560" y="199173"/>
                  <a:pt x="4480560" y="276503"/>
                </a:cubicBezTo>
                <a:cubicBezTo>
                  <a:pt x="4480560" y="1513776"/>
                  <a:pt x="3477553" y="2516783"/>
                  <a:pt x="2240280" y="2516783"/>
                </a:cubicBezTo>
                <a:cubicBezTo>
                  <a:pt x="1003008" y="2516783"/>
                  <a:pt x="0" y="1513776"/>
                  <a:pt x="0" y="276503"/>
                </a:cubicBezTo>
                <a:cubicBezTo>
                  <a:pt x="0" y="199173"/>
                  <a:pt x="3918" y="122759"/>
                  <a:pt x="11567" y="47447"/>
                </a:cubicBezTo>
                <a:close/>
              </a:path>
            </a:pathLst>
          </a:custGeom>
        </p:spPr>
      </p:pic>
      <p:sp>
        <p:nvSpPr>
          <p:cNvPr id="17" name="Freeform: Shape 16">
            <a:extLst>
              <a:ext uri="{FF2B5EF4-FFF2-40B4-BE49-F238E27FC236}">
                <a16:creationId xmlns:a16="http://schemas.microsoft.com/office/drawing/2014/main" xmlns="" id="{4D40AAF3-394B-453B-8AF1-B796F8F9F97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233763" y="0"/>
            <a:ext cx="4480560" cy="2516783"/>
          </a:xfrm>
          <a:custGeom>
            <a:avLst/>
            <a:gdLst>
              <a:gd name="connsiteX0" fmla="*/ 273471 w 4480560"/>
              <a:gd name="connsiteY0" fmla="*/ 0 h 2516783"/>
              <a:gd name="connsiteX1" fmla="*/ 4207090 w 4480560"/>
              <a:gd name="connsiteY1" fmla="*/ 0 h 2516783"/>
              <a:gd name="connsiteX2" fmla="*/ 4218264 w 4480560"/>
              <a:gd name="connsiteY2" fmla="*/ 73216 h 2516783"/>
              <a:gd name="connsiteX3" fmla="*/ 4228529 w 4480560"/>
              <a:gd name="connsiteY3" fmla="*/ 276503 h 2516783"/>
              <a:gd name="connsiteX4" fmla="*/ 2240280 w 4480560"/>
              <a:gd name="connsiteY4" fmla="*/ 2264752 h 2516783"/>
              <a:gd name="connsiteX5" fmla="*/ 252032 w 4480560"/>
              <a:gd name="connsiteY5" fmla="*/ 276503 h 2516783"/>
              <a:gd name="connsiteX6" fmla="*/ 262297 w 4480560"/>
              <a:gd name="connsiteY6" fmla="*/ 73216 h 2516783"/>
              <a:gd name="connsiteX7" fmla="*/ 18808 w 4480560"/>
              <a:gd name="connsiteY7" fmla="*/ 0 h 2516783"/>
              <a:gd name="connsiteX8" fmla="*/ 216879 w 4480560"/>
              <a:gd name="connsiteY8" fmla="*/ 0 h 2516783"/>
              <a:gd name="connsiteX9" fmla="*/ 206579 w 4480560"/>
              <a:gd name="connsiteY9" fmla="*/ 67490 h 2516783"/>
              <a:gd name="connsiteX10" fmla="*/ 196025 w 4480560"/>
              <a:gd name="connsiteY10" fmla="*/ 276503 h 2516783"/>
              <a:gd name="connsiteX11" fmla="*/ 2240280 w 4480560"/>
              <a:gd name="connsiteY11" fmla="*/ 2320759 h 2516783"/>
              <a:gd name="connsiteX12" fmla="*/ 4284535 w 4480560"/>
              <a:gd name="connsiteY12" fmla="*/ 276503 h 2516783"/>
              <a:gd name="connsiteX13" fmla="*/ 4273981 w 4480560"/>
              <a:gd name="connsiteY13" fmla="*/ 67490 h 2516783"/>
              <a:gd name="connsiteX14" fmla="*/ 4263681 w 4480560"/>
              <a:gd name="connsiteY14" fmla="*/ 0 h 2516783"/>
              <a:gd name="connsiteX15" fmla="*/ 4461752 w 4480560"/>
              <a:gd name="connsiteY15" fmla="*/ 0 h 2516783"/>
              <a:gd name="connsiteX16" fmla="*/ 4468994 w 4480560"/>
              <a:gd name="connsiteY16" fmla="*/ 47447 h 2516783"/>
              <a:gd name="connsiteX17" fmla="*/ 4480560 w 4480560"/>
              <a:gd name="connsiteY17" fmla="*/ 276503 h 2516783"/>
              <a:gd name="connsiteX18" fmla="*/ 2240280 w 4480560"/>
              <a:gd name="connsiteY18" fmla="*/ 2516783 h 2516783"/>
              <a:gd name="connsiteX19" fmla="*/ 0 w 4480560"/>
              <a:gd name="connsiteY19" fmla="*/ 276503 h 2516783"/>
              <a:gd name="connsiteX20" fmla="*/ 11567 w 4480560"/>
              <a:gd name="connsiteY20" fmla="*/ 47447 h 2516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80560" h="2516783">
                <a:moveTo>
                  <a:pt x="273471" y="0"/>
                </a:moveTo>
                <a:lnTo>
                  <a:pt x="4207090" y="0"/>
                </a:lnTo>
                <a:lnTo>
                  <a:pt x="4218264" y="73216"/>
                </a:lnTo>
                <a:cubicBezTo>
                  <a:pt x="4225052" y="140055"/>
                  <a:pt x="4228529" y="207873"/>
                  <a:pt x="4228529" y="276503"/>
                </a:cubicBezTo>
                <a:cubicBezTo>
                  <a:pt x="4228529" y="1374583"/>
                  <a:pt x="3338359" y="2264752"/>
                  <a:pt x="2240280" y="2264752"/>
                </a:cubicBezTo>
                <a:cubicBezTo>
                  <a:pt x="1142201" y="2264752"/>
                  <a:pt x="252032" y="1374583"/>
                  <a:pt x="252032" y="276503"/>
                </a:cubicBezTo>
                <a:cubicBezTo>
                  <a:pt x="252032" y="207873"/>
                  <a:pt x="255509" y="140055"/>
                  <a:pt x="262297" y="73216"/>
                </a:cubicBezTo>
                <a:close/>
                <a:moveTo>
                  <a:pt x="18808" y="0"/>
                </a:moveTo>
                <a:lnTo>
                  <a:pt x="216879" y="0"/>
                </a:lnTo>
                <a:lnTo>
                  <a:pt x="206579" y="67490"/>
                </a:lnTo>
                <a:cubicBezTo>
                  <a:pt x="199600" y="136212"/>
                  <a:pt x="196025" y="205940"/>
                  <a:pt x="196025" y="276503"/>
                </a:cubicBezTo>
                <a:cubicBezTo>
                  <a:pt x="196025" y="1405514"/>
                  <a:pt x="1111269" y="2320759"/>
                  <a:pt x="2240280" y="2320759"/>
                </a:cubicBezTo>
                <a:cubicBezTo>
                  <a:pt x="3369291" y="2320759"/>
                  <a:pt x="4284535" y="1405514"/>
                  <a:pt x="4284535" y="276503"/>
                </a:cubicBezTo>
                <a:cubicBezTo>
                  <a:pt x="4284535" y="205940"/>
                  <a:pt x="4280960" y="136212"/>
                  <a:pt x="4273981" y="67490"/>
                </a:cubicBezTo>
                <a:lnTo>
                  <a:pt x="4263681" y="0"/>
                </a:lnTo>
                <a:lnTo>
                  <a:pt x="4461752" y="0"/>
                </a:lnTo>
                <a:lnTo>
                  <a:pt x="4468994" y="47447"/>
                </a:lnTo>
                <a:cubicBezTo>
                  <a:pt x="4476642" y="122759"/>
                  <a:pt x="4480560" y="199173"/>
                  <a:pt x="4480560" y="276503"/>
                </a:cubicBezTo>
                <a:cubicBezTo>
                  <a:pt x="4480560" y="1513776"/>
                  <a:pt x="3477553" y="2516783"/>
                  <a:pt x="2240280" y="2516783"/>
                </a:cubicBezTo>
                <a:cubicBezTo>
                  <a:pt x="1003008" y="2516783"/>
                  <a:pt x="0" y="1513776"/>
                  <a:pt x="0" y="276503"/>
                </a:cubicBezTo>
                <a:cubicBezTo>
                  <a:pt x="0" y="199173"/>
                  <a:pt x="3918" y="122759"/>
                  <a:pt x="11567" y="47447"/>
                </a:cubicBezTo>
                <a:close/>
              </a:path>
            </a:pathLst>
          </a:custGeom>
          <a:blipFill dpi="0" rotWithShape="1">
            <a:blip r:embed="rId6">
              <a:alphaModFix amt="30000"/>
              <a:duotone>
                <a:prstClr val="black"/>
                <a:schemeClr val="accent1">
                  <a:tint val="45000"/>
                  <a:satMod val="400000"/>
                </a:schemeClr>
              </a:duotone>
              <a:extLst>
                <a:ext uri="{BEBA8EAE-BF5A-486C-A8C5-ECC9F3942E4B}">
                  <a14:imgProps xmlns:a14="http://schemas.microsoft.com/office/drawing/2010/main">
                    <a14:imgLayer r:embed="rId7">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3" name="Symbol zastępczy zawartości 2">
            <a:extLst>
              <a:ext uri="{FF2B5EF4-FFF2-40B4-BE49-F238E27FC236}">
                <a16:creationId xmlns:a16="http://schemas.microsoft.com/office/drawing/2014/main" xmlns="" id="{0C199A2E-D6AE-400D-95F3-334348C343B0}"/>
              </a:ext>
            </a:extLst>
          </p:cNvPr>
          <p:cNvSpPr>
            <a:spLocks noGrp="1"/>
          </p:cNvSpPr>
          <p:nvPr>
            <p:ph sz="half" idx="1"/>
          </p:nvPr>
        </p:nvSpPr>
        <p:spPr>
          <a:xfrm>
            <a:off x="5810132" y="2587422"/>
            <a:ext cx="6369136" cy="1982336"/>
          </a:xfrm>
        </p:spPr>
        <p:txBody>
          <a:bodyPr vert="horz" lIns="91440" tIns="45720" rIns="91440" bIns="45720" rtlCol="0" anchor="t">
            <a:noAutofit/>
          </a:bodyPr>
          <a:lstStyle/>
          <a:p>
            <a:pPr marL="0"/>
            <a:r>
              <a:rPr lang="pl-PL" sz="1500" noProof="1"/>
              <a:t>Składa się on z siedmiu części fantastycznych. Autorką jest J.K. Rowling – brytyjska pisarka. Książki opowiadają o świecie czarodziejów i ,,mugolów,,.. Głównymi bohaterami jest trójka przyjaciół: Harry Potter, Hermiona Granger i Ron Weasley. Główną akcją jest walka czarodziejów ze złymi czarodziejami- śmierciożercami i najpotężniejszym z czarnoksiężników- Lordem Voldemortem, który dąży do tego, by zostać nieśmiertelnym i panować nad wszystkimi czarodziejami i ich światem. Książka jest bardzo ciekawa, wciągająca, szybko się czyta.</a:t>
            </a:r>
          </a:p>
          <a:p>
            <a:pPr marL="0"/>
            <a:r>
              <a:rPr lang="pl-PL" sz="1500" noProof="1">
                <a:solidFill>
                  <a:srgbClr val="FF0000"/>
                </a:solidFill>
                <a:latin typeface="Rockwell"/>
                <a:ea typeface="+mj-ea"/>
                <a:cs typeface="+mj-cs"/>
              </a:rPr>
              <a:t>Części:</a:t>
            </a:r>
          </a:p>
          <a:p>
            <a:pPr marL="0" indent="0">
              <a:buClr>
                <a:srgbClr val="9E3611"/>
              </a:buClr>
              <a:buNone/>
            </a:pPr>
            <a:r>
              <a:rPr lang="pl-PL" sz="1500" noProof="1"/>
              <a:t>. Harry Potter i Kamień Filozoficzny</a:t>
            </a:r>
            <a:br>
              <a:rPr lang="pl-PL" sz="1500" noProof="1"/>
            </a:br>
            <a:r>
              <a:rPr lang="pl-PL" sz="1500" noProof="1"/>
              <a:t>. Harry Potter i Komnata Tajemnic</a:t>
            </a:r>
            <a:br>
              <a:rPr lang="pl-PL" sz="1500" noProof="1"/>
            </a:br>
            <a:r>
              <a:rPr lang="pl-PL" sz="1500" noProof="1"/>
              <a:t>. Harry Potter i więzień Azkabanu</a:t>
            </a:r>
            <a:br>
              <a:rPr lang="pl-PL" sz="1500" noProof="1"/>
            </a:br>
            <a:r>
              <a:rPr lang="pl-PL" sz="1500" noProof="1"/>
              <a:t>. Harry Potter i Czara Ognia</a:t>
            </a:r>
            <a:br>
              <a:rPr lang="pl-PL" sz="1500" noProof="1"/>
            </a:br>
            <a:r>
              <a:rPr lang="pl-PL" sz="1500" noProof="1"/>
              <a:t>. Harry Potter i Zakon Feniksa</a:t>
            </a:r>
            <a:br>
              <a:rPr lang="pl-PL" sz="1500" noProof="1"/>
            </a:br>
            <a:r>
              <a:rPr lang="pl-PL" sz="1500" noProof="1"/>
              <a:t>. Harry Potter i Książę Półkrwi</a:t>
            </a:r>
            <a:br>
              <a:rPr lang="pl-PL" sz="1500" noProof="1"/>
            </a:br>
            <a:r>
              <a:rPr lang="pl-PL" sz="1500" noProof="1"/>
              <a:t>. Harry Potter i Insygnia Śmierci</a:t>
            </a:r>
          </a:p>
          <a:p>
            <a:pPr marL="0"/>
            <a:r>
              <a:rPr lang="pl-PL" sz="1500" noProof="1"/>
              <a:t>Polecam do przeczytania, Dominika Konstrat</a:t>
            </a:r>
          </a:p>
          <a:p>
            <a:endParaRPr lang="pl-PL" sz="1600" noProof="1"/>
          </a:p>
        </p:txBody>
      </p:sp>
      <p:pic>
        <p:nvPicPr>
          <p:cNvPr id="6" name="Obraz 6" descr="Obraz zawierający tekst&#10;&#10;Opis wygenerowany automatycznie">
            <a:extLst>
              <a:ext uri="{FF2B5EF4-FFF2-40B4-BE49-F238E27FC236}">
                <a16:creationId xmlns:a16="http://schemas.microsoft.com/office/drawing/2014/main" xmlns="" id="{230E5580-A5D2-41C7-999F-2BBF564128BD}"/>
              </a:ext>
            </a:extLst>
          </p:cNvPr>
          <p:cNvPicPr>
            <a:picLocks noChangeAspect="1"/>
          </p:cNvPicPr>
          <p:nvPr/>
        </p:nvPicPr>
        <p:blipFill rotWithShape="1">
          <a:blip r:embed="rId8"/>
          <a:srcRect l="10009" r="13586" b="-1"/>
          <a:stretch/>
        </p:blipFill>
        <p:spPr>
          <a:xfrm>
            <a:off x="20" y="537668"/>
            <a:ext cx="5681184" cy="6320333"/>
          </a:xfrm>
          <a:custGeom>
            <a:avLst/>
            <a:gdLst/>
            <a:ahLst/>
            <a:cxnLst/>
            <a:rect l="l" t="t" r="r" b="b"/>
            <a:pathLst>
              <a:path w="5681204" h="6320333">
                <a:moveTo>
                  <a:pt x="0" y="5597835"/>
                </a:moveTo>
                <a:lnTo>
                  <a:pt x="39695" y="5641510"/>
                </a:lnTo>
                <a:cubicBezTo>
                  <a:pt x="322810" y="5924626"/>
                  <a:pt x="659928" y="6153739"/>
                  <a:pt x="1034272" y="6312073"/>
                </a:cubicBezTo>
                <a:lnTo>
                  <a:pt x="1056841" y="6320333"/>
                </a:lnTo>
                <a:lnTo>
                  <a:pt x="413612" y="6320333"/>
                </a:lnTo>
                <a:lnTo>
                  <a:pt x="300961" y="6249073"/>
                </a:lnTo>
                <a:cubicBezTo>
                  <a:pt x="221838" y="6194223"/>
                  <a:pt x="145134" y="6136129"/>
                  <a:pt x="71042" y="6074983"/>
                </a:cubicBezTo>
                <a:lnTo>
                  <a:pt x="0" y="6010415"/>
                </a:lnTo>
                <a:close/>
                <a:moveTo>
                  <a:pt x="2252205" y="385763"/>
                </a:moveTo>
                <a:cubicBezTo>
                  <a:pt x="3932939" y="385763"/>
                  <a:pt x="5295442" y="1748266"/>
                  <a:pt x="5295442" y="3429000"/>
                </a:cubicBezTo>
                <a:cubicBezTo>
                  <a:pt x="5295442" y="4689551"/>
                  <a:pt x="4529034" y="5771096"/>
                  <a:pt x="3436771" y="6233085"/>
                </a:cubicBezTo>
                <a:lnTo>
                  <a:pt x="3198390" y="6320333"/>
                </a:lnTo>
                <a:lnTo>
                  <a:pt x="1306021" y="6320333"/>
                </a:lnTo>
                <a:lnTo>
                  <a:pt x="1067639" y="6233085"/>
                </a:lnTo>
                <a:cubicBezTo>
                  <a:pt x="703552" y="6079088"/>
                  <a:pt x="375670" y="5856252"/>
                  <a:pt x="100311" y="5580893"/>
                </a:cubicBezTo>
                <a:lnTo>
                  <a:pt x="0" y="5470524"/>
                </a:lnTo>
                <a:lnTo>
                  <a:pt x="0" y="1387476"/>
                </a:lnTo>
                <a:lnTo>
                  <a:pt x="100311" y="1277106"/>
                </a:lnTo>
                <a:cubicBezTo>
                  <a:pt x="651028" y="726388"/>
                  <a:pt x="1411838" y="385763"/>
                  <a:pt x="2252205" y="385763"/>
                </a:cubicBezTo>
                <a:close/>
                <a:moveTo>
                  <a:pt x="2252205" y="0"/>
                </a:moveTo>
                <a:cubicBezTo>
                  <a:pt x="4145989" y="0"/>
                  <a:pt x="5681204" y="1535215"/>
                  <a:pt x="5681204" y="3429000"/>
                </a:cubicBezTo>
                <a:cubicBezTo>
                  <a:pt x="5681204" y="4612615"/>
                  <a:pt x="5081511" y="5656164"/>
                  <a:pt x="4169391" y="6272380"/>
                </a:cubicBezTo>
                <a:lnTo>
                  <a:pt x="4090458" y="6320333"/>
                </a:lnTo>
                <a:lnTo>
                  <a:pt x="3447569" y="6320333"/>
                </a:lnTo>
                <a:lnTo>
                  <a:pt x="3470138" y="6312073"/>
                </a:lnTo>
                <a:cubicBezTo>
                  <a:pt x="4593170" y="5837070"/>
                  <a:pt x="5381167" y="4725058"/>
                  <a:pt x="5381167" y="3429000"/>
                </a:cubicBezTo>
                <a:cubicBezTo>
                  <a:pt x="5381167" y="1700922"/>
                  <a:pt x="3980282" y="300038"/>
                  <a:pt x="2252205" y="300038"/>
                </a:cubicBezTo>
                <a:cubicBezTo>
                  <a:pt x="1388166" y="300038"/>
                  <a:pt x="605925" y="650259"/>
                  <a:pt x="39695" y="1216490"/>
                </a:cubicBezTo>
                <a:lnTo>
                  <a:pt x="0" y="1260165"/>
                </a:lnTo>
                <a:lnTo>
                  <a:pt x="0" y="847584"/>
                </a:lnTo>
                <a:lnTo>
                  <a:pt x="71042" y="783017"/>
                </a:lnTo>
                <a:cubicBezTo>
                  <a:pt x="663776" y="293850"/>
                  <a:pt x="1423674" y="0"/>
                  <a:pt x="2252205" y="0"/>
                </a:cubicBezTo>
                <a:close/>
              </a:path>
            </a:pathLst>
          </a:custGeom>
        </p:spPr>
      </p:pic>
      <p:sp>
        <p:nvSpPr>
          <p:cNvPr id="19" name="Freeform: Shape 18">
            <a:extLst>
              <a:ext uri="{FF2B5EF4-FFF2-40B4-BE49-F238E27FC236}">
                <a16:creationId xmlns:a16="http://schemas.microsoft.com/office/drawing/2014/main" xmlns="" id="{A4D0672D-43C7-420C-A186-48122D7CD59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537667"/>
            <a:ext cx="5681204" cy="6320333"/>
          </a:xfrm>
          <a:custGeom>
            <a:avLst/>
            <a:gdLst>
              <a:gd name="connsiteX0" fmla="*/ 0 w 5681204"/>
              <a:gd name="connsiteY0" fmla="*/ 5597835 h 6320333"/>
              <a:gd name="connsiteX1" fmla="*/ 39695 w 5681204"/>
              <a:gd name="connsiteY1" fmla="*/ 5641510 h 6320333"/>
              <a:gd name="connsiteX2" fmla="*/ 1034272 w 5681204"/>
              <a:gd name="connsiteY2" fmla="*/ 6312073 h 6320333"/>
              <a:gd name="connsiteX3" fmla="*/ 1056841 w 5681204"/>
              <a:gd name="connsiteY3" fmla="*/ 6320333 h 6320333"/>
              <a:gd name="connsiteX4" fmla="*/ 413612 w 5681204"/>
              <a:gd name="connsiteY4" fmla="*/ 6320333 h 6320333"/>
              <a:gd name="connsiteX5" fmla="*/ 300961 w 5681204"/>
              <a:gd name="connsiteY5" fmla="*/ 6249073 h 6320333"/>
              <a:gd name="connsiteX6" fmla="*/ 71042 w 5681204"/>
              <a:gd name="connsiteY6" fmla="*/ 6074983 h 6320333"/>
              <a:gd name="connsiteX7" fmla="*/ 0 w 5681204"/>
              <a:gd name="connsiteY7" fmla="*/ 6010415 h 6320333"/>
              <a:gd name="connsiteX8" fmla="*/ 2252205 w 5681204"/>
              <a:gd name="connsiteY8" fmla="*/ 385763 h 6320333"/>
              <a:gd name="connsiteX9" fmla="*/ 5295442 w 5681204"/>
              <a:gd name="connsiteY9" fmla="*/ 3429000 h 6320333"/>
              <a:gd name="connsiteX10" fmla="*/ 3436771 w 5681204"/>
              <a:gd name="connsiteY10" fmla="*/ 6233085 h 6320333"/>
              <a:gd name="connsiteX11" fmla="*/ 3198390 w 5681204"/>
              <a:gd name="connsiteY11" fmla="*/ 6320333 h 6320333"/>
              <a:gd name="connsiteX12" fmla="*/ 1306021 w 5681204"/>
              <a:gd name="connsiteY12" fmla="*/ 6320333 h 6320333"/>
              <a:gd name="connsiteX13" fmla="*/ 1067639 w 5681204"/>
              <a:gd name="connsiteY13" fmla="*/ 6233085 h 6320333"/>
              <a:gd name="connsiteX14" fmla="*/ 100311 w 5681204"/>
              <a:gd name="connsiteY14" fmla="*/ 5580893 h 6320333"/>
              <a:gd name="connsiteX15" fmla="*/ 0 w 5681204"/>
              <a:gd name="connsiteY15" fmla="*/ 5470524 h 6320333"/>
              <a:gd name="connsiteX16" fmla="*/ 0 w 5681204"/>
              <a:gd name="connsiteY16" fmla="*/ 1387476 h 6320333"/>
              <a:gd name="connsiteX17" fmla="*/ 100311 w 5681204"/>
              <a:gd name="connsiteY17" fmla="*/ 1277106 h 6320333"/>
              <a:gd name="connsiteX18" fmla="*/ 2252205 w 5681204"/>
              <a:gd name="connsiteY18" fmla="*/ 385763 h 6320333"/>
              <a:gd name="connsiteX19" fmla="*/ 2252205 w 5681204"/>
              <a:gd name="connsiteY19" fmla="*/ 0 h 6320333"/>
              <a:gd name="connsiteX20" fmla="*/ 5681204 w 5681204"/>
              <a:gd name="connsiteY20" fmla="*/ 3429000 h 6320333"/>
              <a:gd name="connsiteX21" fmla="*/ 4169391 w 5681204"/>
              <a:gd name="connsiteY21" fmla="*/ 6272380 h 6320333"/>
              <a:gd name="connsiteX22" fmla="*/ 4090458 w 5681204"/>
              <a:gd name="connsiteY22" fmla="*/ 6320333 h 6320333"/>
              <a:gd name="connsiteX23" fmla="*/ 3447569 w 5681204"/>
              <a:gd name="connsiteY23" fmla="*/ 6320333 h 6320333"/>
              <a:gd name="connsiteX24" fmla="*/ 3470138 w 5681204"/>
              <a:gd name="connsiteY24" fmla="*/ 6312073 h 6320333"/>
              <a:gd name="connsiteX25" fmla="*/ 5381167 w 5681204"/>
              <a:gd name="connsiteY25" fmla="*/ 3429000 h 6320333"/>
              <a:gd name="connsiteX26" fmla="*/ 2252205 w 5681204"/>
              <a:gd name="connsiteY26" fmla="*/ 300038 h 6320333"/>
              <a:gd name="connsiteX27" fmla="*/ 39695 w 5681204"/>
              <a:gd name="connsiteY27" fmla="*/ 1216490 h 6320333"/>
              <a:gd name="connsiteX28" fmla="*/ 0 w 5681204"/>
              <a:gd name="connsiteY28" fmla="*/ 1260165 h 6320333"/>
              <a:gd name="connsiteX29" fmla="*/ 0 w 5681204"/>
              <a:gd name="connsiteY29" fmla="*/ 847584 h 6320333"/>
              <a:gd name="connsiteX30" fmla="*/ 71042 w 5681204"/>
              <a:gd name="connsiteY30" fmla="*/ 783017 h 6320333"/>
              <a:gd name="connsiteX31" fmla="*/ 2252205 w 5681204"/>
              <a:gd name="connsiteY31" fmla="*/ 0 h 6320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681204" h="6320333">
                <a:moveTo>
                  <a:pt x="0" y="5597835"/>
                </a:moveTo>
                <a:lnTo>
                  <a:pt x="39695" y="5641510"/>
                </a:lnTo>
                <a:cubicBezTo>
                  <a:pt x="322810" y="5924626"/>
                  <a:pt x="659928" y="6153739"/>
                  <a:pt x="1034272" y="6312073"/>
                </a:cubicBezTo>
                <a:lnTo>
                  <a:pt x="1056841" y="6320333"/>
                </a:lnTo>
                <a:lnTo>
                  <a:pt x="413612" y="6320333"/>
                </a:lnTo>
                <a:lnTo>
                  <a:pt x="300961" y="6249073"/>
                </a:lnTo>
                <a:cubicBezTo>
                  <a:pt x="221838" y="6194223"/>
                  <a:pt x="145134" y="6136129"/>
                  <a:pt x="71042" y="6074983"/>
                </a:cubicBezTo>
                <a:lnTo>
                  <a:pt x="0" y="6010415"/>
                </a:lnTo>
                <a:close/>
                <a:moveTo>
                  <a:pt x="2252205" y="385763"/>
                </a:moveTo>
                <a:cubicBezTo>
                  <a:pt x="3932939" y="385763"/>
                  <a:pt x="5295442" y="1748266"/>
                  <a:pt x="5295442" y="3429000"/>
                </a:cubicBezTo>
                <a:cubicBezTo>
                  <a:pt x="5295442" y="4689551"/>
                  <a:pt x="4529034" y="5771096"/>
                  <a:pt x="3436771" y="6233085"/>
                </a:cubicBezTo>
                <a:lnTo>
                  <a:pt x="3198390" y="6320333"/>
                </a:lnTo>
                <a:lnTo>
                  <a:pt x="1306021" y="6320333"/>
                </a:lnTo>
                <a:lnTo>
                  <a:pt x="1067639" y="6233085"/>
                </a:lnTo>
                <a:cubicBezTo>
                  <a:pt x="703552" y="6079088"/>
                  <a:pt x="375670" y="5856252"/>
                  <a:pt x="100311" y="5580893"/>
                </a:cubicBezTo>
                <a:lnTo>
                  <a:pt x="0" y="5470524"/>
                </a:lnTo>
                <a:lnTo>
                  <a:pt x="0" y="1387476"/>
                </a:lnTo>
                <a:lnTo>
                  <a:pt x="100311" y="1277106"/>
                </a:lnTo>
                <a:cubicBezTo>
                  <a:pt x="651028" y="726388"/>
                  <a:pt x="1411838" y="385763"/>
                  <a:pt x="2252205" y="385763"/>
                </a:cubicBezTo>
                <a:close/>
                <a:moveTo>
                  <a:pt x="2252205" y="0"/>
                </a:moveTo>
                <a:cubicBezTo>
                  <a:pt x="4145989" y="0"/>
                  <a:pt x="5681204" y="1535215"/>
                  <a:pt x="5681204" y="3429000"/>
                </a:cubicBezTo>
                <a:cubicBezTo>
                  <a:pt x="5681204" y="4612615"/>
                  <a:pt x="5081511" y="5656164"/>
                  <a:pt x="4169391" y="6272380"/>
                </a:cubicBezTo>
                <a:lnTo>
                  <a:pt x="4090458" y="6320333"/>
                </a:lnTo>
                <a:lnTo>
                  <a:pt x="3447569" y="6320333"/>
                </a:lnTo>
                <a:lnTo>
                  <a:pt x="3470138" y="6312073"/>
                </a:lnTo>
                <a:cubicBezTo>
                  <a:pt x="4593170" y="5837070"/>
                  <a:pt x="5381167" y="4725058"/>
                  <a:pt x="5381167" y="3429000"/>
                </a:cubicBezTo>
                <a:cubicBezTo>
                  <a:pt x="5381167" y="1700922"/>
                  <a:pt x="3980282" y="300038"/>
                  <a:pt x="2252205" y="300038"/>
                </a:cubicBezTo>
                <a:cubicBezTo>
                  <a:pt x="1388166" y="300038"/>
                  <a:pt x="605925" y="650259"/>
                  <a:pt x="39695" y="1216490"/>
                </a:cubicBezTo>
                <a:lnTo>
                  <a:pt x="0" y="1260165"/>
                </a:lnTo>
                <a:lnTo>
                  <a:pt x="0" y="847584"/>
                </a:lnTo>
                <a:lnTo>
                  <a:pt x="71042" y="783017"/>
                </a:lnTo>
                <a:cubicBezTo>
                  <a:pt x="663776" y="293850"/>
                  <a:pt x="1423674" y="0"/>
                  <a:pt x="2252205" y="0"/>
                </a:cubicBezTo>
                <a:close/>
              </a:path>
            </a:pathLst>
          </a:custGeom>
          <a:blipFill dpi="0" rotWithShape="1">
            <a:blip r:embed="rId6">
              <a:alphaModFix amt="30000"/>
              <a:duotone>
                <a:prstClr val="black"/>
                <a:schemeClr val="accent1">
                  <a:tint val="45000"/>
                  <a:satMod val="400000"/>
                </a:schemeClr>
              </a:duotone>
              <a:extLst>
                <a:ext uri="{BEBA8EAE-BF5A-486C-A8C5-ECC9F3942E4B}">
                  <a14:imgProps xmlns:a14="http://schemas.microsoft.com/office/drawing/2010/main">
                    <a14:imgLayer r:embed="rId7">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grpSp>
        <p:nvGrpSpPr>
          <p:cNvPr id="21" name="Group 20">
            <a:extLst>
              <a:ext uri="{FF2B5EF4-FFF2-40B4-BE49-F238E27FC236}">
                <a16:creationId xmlns:a16="http://schemas.microsoft.com/office/drawing/2014/main" xmlns="" id="{D96E3E53-A85C-4F1C-8D49-274B28584203}"/>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1401725" y="6229681"/>
            <a:ext cx="457200" cy="457200"/>
            <a:chOff x="11361456" y="6195813"/>
            <a:chExt cx="548640" cy="548640"/>
          </a:xfrm>
        </p:grpSpPr>
        <p:sp>
          <p:nvSpPr>
            <p:cNvPr id="22" name="Oval 21">
              <a:extLst>
                <a:ext uri="{FF2B5EF4-FFF2-40B4-BE49-F238E27FC236}">
                  <a16:creationId xmlns:a16="http://schemas.microsoft.com/office/drawing/2014/main" xmlns="" id="{9B18F255-8818-4B29-BE51-E6C53C9AA0C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361456" y="6195813"/>
              <a:ext cx="548640" cy="548640"/>
            </a:xfrm>
            <a:prstGeom prst="ellipse">
              <a:avLst/>
            </a:prstGeom>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23" name="Oval 22">
              <a:extLst>
                <a:ext uri="{FF2B5EF4-FFF2-40B4-BE49-F238E27FC236}">
                  <a16:creationId xmlns:a16="http://schemas.microsoft.com/office/drawing/2014/main" xmlns="" id="{9B9FAC86-F2AD-430F-A01E-366FAC8ABB1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396488" y="6230844"/>
              <a:ext cx="478576" cy="478578"/>
            </a:xfrm>
            <a:prstGeom prst="ellipse">
              <a:avLst/>
            </a:prstGeom>
            <a:noFill/>
            <a:ln w="12700" cap="flat" cmpd="sng" algn="ctr">
              <a:solidFill>
                <a:srgbClr val="FFFFFF"/>
              </a:solidFill>
              <a:prstDash val="solid"/>
            </a:ln>
            <a:effectLst/>
          </p:spPr>
        </p:sp>
      </p:grpSp>
      <p:pic>
        <p:nvPicPr>
          <p:cNvPr id="10" name="Obraz 13">
            <a:extLst>
              <a:ext uri="{FF2B5EF4-FFF2-40B4-BE49-F238E27FC236}">
                <a16:creationId xmlns:a16="http://schemas.microsoft.com/office/drawing/2014/main" xmlns="" id="{9AA0A2A4-C9E2-4F59-A367-34F1FFE02F2B}"/>
              </a:ext>
            </a:extLst>
          </p:cNvPr>
          <p:cNvPicPr>
            <a:picLocks noChangeAspect="1"/>
          </p:cNvPicPr>
          <p:nvPr/>
        </p:nvPicPr>
        <p:blipFill>
          <a:blip r:embed="rId9"/>
          <a:stretch>
            <a:fillRect/>
          </a:stretch>
        </p:blipFill>
        <p:spPr>
          <a:xfrm>
            <a:off x="9330018" y="1133475"/>
            <a:ext cx="2743200" cy="1543050"/>
          </a:xfrm>
          <a:prstGeom prst="rect">
            <a:avLst/>
          </a:prstGeom>
        </p:spPr>
      </p:pic>
      <p:pic>
        <p:nvPicPr>
          <p:cNvPr id="14" name="Obraz 15">
            <a:extLst>
              <a:ext uri="{FF2B5EF4-FFF2-40B4-BE49-F238E27FC236}">
                <a16:creationId xmlns:a16="http://schemas.microsoft.com/office/drawing/2014/main" xmlns="" id="{03C9D1AC-DEAF-41C3-8069-BCE5BBA0935D}"/>
              </a:ext>
            </a:extLst>
          </p:cNvPr>
          <p:cNvPicPr>
            <a:picLocks noChangeAspect="1"/>
          </p:cNvPicPr>
          <p:nvPr/>
        </p:nvPicPr>
        <p:blipFill>
          <a:blip r:embed="rId10"/>
          <a:stretch>
            <a:fillRect/>
          </a:stretch>
        </p:blipFill>
        <p:spPr>
          <a:xfrm>
            <a:off x="10044673" y="4542585"/>
            <a:ext cx="2143125" cy="2143125"/>
          </a:xfrm>
          <a:prstGeom prst="rect">
            <a:avLst/>
          </a:prstGeom>
        </p:spPr>
      </p:pic>
    </p:spTree>
    <p:extLst>
      <p:ext uri="{BB962C8B-B14F-4D97-AF65-F5344CB8AC3E}">
        <p14:creationId xmlns:p14="http://schemas.microsoft.com/office/powerpoint/2010/main" val="267926821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2550AE69-AC86-4188-83E5-A856C4F1DCF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xmlns="" id="{EC4CA156-2C9D-4F0C-B229-88D8B5E17B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xmlns="" id="{D7361ED3-EBE5-4EFC-8DA3-D0CE4BF2F4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6" name="Group 15">
            <a:extLst>
              <a:ext uri="{FF2B5EF4-FFF2-40B4-BE49-F238E27FC236}">
                <a16:creationId xmlns:a16="http://schemas.microsoft.com/office/drawing/2014/main" xmlns="" id="{85105087-7F16-4C94-837C-C45445116665}"/>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649215" y="4068923"/>
            <a:ext cx="1080904" cy="1080902"/>
            <a:chOff x="9685338" y="4460675"/>
            <a:chExt cx="1080904" cy="1080902"/>
          </a:xfrm>
        </p:grpSpPr>
        <p:sp>
          <p:nvSpPr>
            <p:cNvPr id="17" name="Oval 16">
              <a:extLst>
                <a:ext uri="{FF2B5EF4-FFF2-40B4-BE49-F238E27FC236}">
                  <a16:creationId xmlns:a16="http://schemas.microsoft.com/office/drawing/2014/main" xmlns="" id="{4F2F3467-E50F-4A91-B27D-E324936A66D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8" name="Oval 17">
              <a:extLst>
                <a:ext uri="{FF2B5EF4-FFF2-40B4-BE49-F238E27FC236}">
                  <a16:creationId xmlns:a16="http://schemas.microsoft.com/office/drawing/2014/main" xmlns="" id="{D678BE03-AC84-4940-A7FD-5B143FE2D65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9793429" y="4568765"/>
              <a:ext cx="864723" cy="864722"/>
            </a:xfrm>
            <a:prstGeom prst="ellipse">
              <a:avLst/>
            </a:prstGeom>
            <a:noFill/>
            <a:ln w="25400" cap="flat" cmpd="sng" algn="ctr">
              <a:solidFill>
                <a:sysClr val="window" lastClr="FFFFFF"/>
              </a:solidFill>
              <a:prstDash val="solid"/>
            </a:ln>
            <a:effectLst/>
          </p:spPr>
        </p:sp>
      </p:grpSp>
      <p:sp useBgFill="1">
        <p:nvSpPr>
          <p:cNvPr id="20" name="Rectangle 19">
            <a:extLst>
              <a:ext uri="{FF2B5EF4-FFF2-40B4-BE49-F238E27FC236}">
                <a16:creationId xmlns:a16="http://schemas.microsoft.com/office/drawing/2014/main" xmlns="" id="{19A1D830-E73C-47A9-A534-323CEEFF5B3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xmlns="" id="{8F69FBEC-4C47-4288-962D-3FC20C79F3F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xmlns="" id="{D8DFE844-5E7E-4C36-BFB0-2441755220E4}"/>
              </a:ext>
            </a:extLst>
          </p:cNvPr>
          <p:cNvSpPr>
            <a:spLocks noGrp="1"/>
          </p:cNvSpPr>
          <p:nvPr>
            <p:ph type="title"/>
          </p:nvPr>
        </p:nvSpPr>
        <p:spPr>
          <a:xfrm>
            <a:off x="6906004" y="4474265"/>
            <a:ext cx="3896264" cy="2460741"/>
          </a:xfrm>
        </p:spPr>
        <p:txBody>
          <a:bodyPr vert="horz" lIns="91440" tIns="45720" rIns="91440" bIns="45720" rtlCol="0" anchor="b">
            <a:normAutofit/>
          </a:bodyPr>
          <a:lstStyle/>
          <a:p>
            <a:pPr>
              <a:lnSpc>
                <a:spcPct val="80000"/>
              </a:lnSpc>
            </a:pPr>
            <a:r>
              <a:rPr lang="en-US" sz="3200">
                <a:blipFill dpi="0" rotWithShape="1">
                  <a:blip r:embed="rId4"/>
                  <a:srcRect/>
                  <a:tile tx="6350" ty="-127000" sx="65000" sy="64000" flip="none" algn="tl"/>
                </a:blipFill>
              </a:rPr>
              <a:t>Michał k.</a:t>
            </a:r>
            <a:endParaRPr lang="en-US" sz="3200">
              <a:blipFill dpi="0" rotWithShape="1">
                <a:blip r:embed="rId4"/>
                <a:srcRect/>
                <a:tile tx="6350" ty="-127000" sx="65000" sy="64000" flip="none" algn="tl"/>
              </a:blipFill>
              <a:latin typeface="Rockwell Condensed"/>
            </a:endParaRPr>
          </a:p>
        </p:txBody>
      </p:sp>
      <p:sp>
        <p:nvSpPr>
          <p:cNvPr id="3" name="Symbol zastępczy zawartości 2">
            <a:extLst>
              <a:ext uri="{FF2B5EF4-FFF2-40B4-BE49-F238E27FC236}">
                <a16:creationId xmlns:a16="http://schemas.microsoft.com/office/drawing/2014/main" xmlns="" id="{F1F22EBB-36C6-4889-BA8F-1AADC8120716}"/>
              </a:ext>
            </a:extLst>
          </p:cNvPr>
          <p:cNvSpPr>
            <a:spLocks noGrp="1"/>
          </p:cNvSpPr>
          <p:nvPr>
            <p:ph sz="half" idx="1"/>
          </p:nvPr>
        </p:nvSpPr>
        <p:spPr>
          <a:xfrm>
            <a:off x="5372948" y="57127"/>
            <a:ext cx="6590752" cy="1658516"/>
          </a:xfrm>
        </p:spPr>
        <p:txBody>
          <a:bodyPr vert="horz" lIns="91440" tIns="45720" rIns="91440" bIns="45720" rtlCol="0" anchor="t">
            <a:noAutofit/>
          </a:bodyPr>
          <a:lstStyle/>
          <a:p>
            <a:pPr marL="0" indent="0">
              <a:buNone/>
            </a:pPr>
            <a:r>
              <a:rPr lang="pl-PL" sz="4800" noProof="1">
                <a:latin typeface="Rockwell Condensed"/>
              </a:rPr>
              <a:t>Felix, Net i Nika oraz Gang Niewidzialnych Ludzi</a:t>
            </a:r>
          </a:p>
        </p:txBody>
      </p:sp>
      <p:grpSp>
        <p:nvGrpSpPr>
          <p:cNvPr id="24" name="Group 23">
            <a:extLst>
              <a:ext uri="{FF2B5EF4-FFF2-40B4-BE49-F238E27FC236}">
                <a16:creationId xmlns:a16="http://schemas.microsoft.com/office/drawing/2014/main" xmlns="" id="{54F6FC82-E588-4DA0-8096-0C3BD54F17B5}"/>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1401724" y="6229681"/>
            <a:ext cx="457200" cy="457200"/>
            <a:chOff x="11361456" y="6195813"/>
            <a:chExt cx="548640" cy="548640"/>
          </a:xfrm>
        </p:grpSpPr>
        <p:sp>
          <p:nvSpPr>
            <p:cNvPr id="25" name="Oval 24">
              <a:extLst>
                <a:ext uri="{FF2B5EF4-FFF2-40B4-BE49-F238E27FC236}">
                  <a16:creationId xmlns:a16="http://schemas.microsoft.com/office/drawing/2014/main" xmlns="" id="{E8898E90-044F-45FF-8B4D-CE0F6A630A4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361456" y="6195813"/>
              <a:ext cx="548640" cy="548640"/>
            </a:xfrm>
            <a:prstGeom prst="ellipse">
              <a:avLst/>
            </a:prstGeom>
            <a:blipFill dpi="0" rotWithShape="1">
              <a:blip r:embed="rId6">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Rockwell Extra Bold" pitchFamily="18" charset="0"/>
                <a:ea typeface="+mn-ea"/>
                <a:cs typeface="+mn-cs"/>
              </a:endParaRPr>
            </a:p>
          </p:txBody>
        </p:sp>
        <p:sp>
          <p:nvSpPr>
            <p:cNvPr id="26" name="Oval 25">
              <a:extLst>
                <a:ext uri="{FF2B5EF4-FFF2-40B4-BE49-F238E27FC236}">
                  <a16:creationId xmlns:a16="http://schemas.microsoft.com/office/drawing/2014/main" xmlns="" id="{923BF161-A852-4DA5-BB4C-2DFC336B777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6" name="pole tekstowe 5">
            <a:extLst>
              <a:ext uri="{FF2B5EF4-FFF2-40B4-BE49-F238E27FC236}">
                <a16:creationId xmlns:a16="http://schemas.microsoft.com/office/drawing/2014/main" xmlns="" id="{BDCEA985-0509-4CA7-9CC2-B81A71FE8693}"/>
              </a:ext>
            </a:extLst>
          </p:cNvPr>
          <p:cNvSpPr txBox="1"/>
          <p:nvPr/>
        </p:nvSpPr>
        <p:spPr>
          <a:xfrm>
            <a:off x="6323659" y="1535289"/>
            <a:ext cx="4351866"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dirty="0">
                <a:ea typeface="+mn-lt"/>
                <a:cs typeface="+mn-lt"/>
              </a:rPr>
              <a:t>Felix, Net i Nika oraz Gang Niewidzialnych Ludzi – przeznaczona dla młodzieży powieść z gatunku science fiction autorstwa Rafała Kosika</a:t>
            </a:r>
            <a:br>
              <a:rPr lang="pl-PL" dirty="0">
                <a:ea typeface="+mn-lt"/>
                <a:cs typeface="+mn-lt"/>
              </a:rPr>
            </a:br>
            <a:r>
              <a:rPr lang="pl-PL" dirty="0">
                <a:ea typeface="+mn-lt"/>
                <a:cs typeface="+mn-lt"/>
              </a:rPr>
              <a:t/>
            </a:r>
            <a:br>
              <a:rPr lang="pl-PL" dirty="0">
                <a:ea typeface="+mn-lt"/>
                <a:cs typeface="+mn-lt"/>
              </a:rPr>
            </a:br>
            <a:r>
              <a:rPr lang="pl-PL" dirty="0">
                <a:ea typeface="+mn-lt"/>
                <a:cs typeface="+mn-lt"/>
              </a:rPr>
              <a:t>To zwykłe dzieciaki z warszawskiego gimnazjum, które mają jednak niezwykłą wprost zdolność do wpadania w kłopoty, ale i wychodzenia z nich przy użyciu różnych przedmiotów – komputerów, sztucznej inteligencji oraz samodzielnie wykonanych wynalazków.</a:t>
            </a:r>
          </a:p>
        </p:txBody>
      </p:sp>
      <p:pic>
        <p:nvPicPr>
          <p:cNvPr id="9" name="Obraz 10" descr="Obraz zawierający tekst, osoba, pozujący&#10;&#10;Opis wygenerowany automatycznie">
            <a:extLst>
              <a:ext uri="{FF2B5EF4-FFF2-40B4-BE49-F238E27FC236}">
                <a16:creationId xmlns:a16="http://schemas.microsoft.com/office/drawing/2014/main" xmlns="" id="{41403808-C397-4797-AD85-CE76F5DA6FAA}"/>
              </a:ext>
            </a:extLst>
          </p:cNvPr>
          <p:cNvPicPr>
            <a:picLocks noGrp="1" noChangeAspect="1"/>
          </p:cNvPicPr>
          <p:nvPr>
            <p:ph sz="half" idx="2"/>
          </p:nvPr>
        </p:nvPicPr>
        <p:blipFill>
          <a:blip r:embed="rId7"/>
          <a:stretch>
            <a:fillRect/>
          </a:stretch>
        </p:blipFill>
        <p:spPr>
          <a:xfrm>
            <a:off x="273120" y="379165"/>
            <a:ext cx="4050116" cy="6188380"/>
          </a:xfrm>
        </p:spPr>
      </p:pic>
    </p:spTree>
    <p:extLst>
      <p:ext uri="{BB962C8B-B14F-4D97-AF65-F5344CB8AC3E}">
        <p14:creationId xmlns:p14="http://schemas.microsoft.com/office/powerpoint/2010/main" val="39178599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xmlns="" id="{16DBFAD4-B5FC-442B-A283-381B01B195F7}"/>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1401725" y="6229681"/>
            <a:ext cx="457200" cy="457200"/>
            <a:chOff x="11361456" y="6195813"/>
            <a:chExt cx="548640" cy="548640"/>
          </a:xfrm>
        </p:grpSpPr>
        <p:sp>
          <p:nvSpPr>
            <p:cNvPr id="26" name="Oval 25">
              <a:extLst>
                <a:ext uri="{FF2B5EF4-FFF2-40B4-BE49-F238E27FC236}">
                  <a16:creationId xmlns:a16="http://schemas.microsoft.com/office/drawing/2014/main" xmlns="" id="{9B649DC7-8769-4383-A6F2-8F366BA7A15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27" name="Oval 26">
              <a:extLst>
                <a:ext uri="{FF2B5EF4-FFF2-40B4-BE49-F238E27FC236}">
                  <a16:creationId xmlns:a16="http://schemas.microsoft.com/office/drawing/2014/main" xmlns="" id="{0C67FD53-2686-4E0E-BA49-976F78F9AAC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396488" y="6230844"/>
              <a:ext cx="478576" cy="478578"/>
            </a:xfrm>
            <a:prstGeom prst="ellipse">
              <a:avLst/>
            </a:prstGeom>
            <a:noFill/>
            <a:ln w="12700" cap="flat" cmpd="sng" algn="ctr">
              <a:solidFill>
                <a:srgbClr val="FFFFFF"/>
              </a:solidFill>
              <a:prstDash val="solid"/>
            </a:ln>
            <a:effectLst/>
          </p:spPr>
        </p:sp>
      </p:grpSp>
      <p:sp>
        <p:nvSpPr>
          <p:cNvPr id="29" name="Rectangle 28">
            <a:extLst>
              <a:ext uri="{FF2B5EF4-FFF2-40B4-BE49-F238E27FC236}">
                <a16:creationId xmlns:a16="http://schemas.microsoft.com/office/drawing/2014/main" xmlns="" id="{3964958D-AF5D-4863-B5FB-83F6B8CB12A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344" y="0"/>
            <a:ext cx="12188656" cy="6857999"/>
          </a:xfrm>
          <a:prstGeom prst="rect">
            <a:avLst/>
          </a:prstGeom>
          <a:blipFill dpi="0" rotWithShape="1">
            <a:blip r:embed="rId4">
              <a:alphaModFix amt="60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xmlns="" id="{71A71CF8-4868-4C01-95C1-D9CC782D299D}"/>
              </a:ext>
            </a:extLst>
          </p:cNvPr>
          <p:cNvSpPr>
            <a:spLocks noGrp="1"/>
          </p:cNvSpPr>
          <p:nvPr>
            <p:ph type="title"/>
          </p:nvPr>
        </p:nvSpPr>
        <p:spPr>
          <a:xfrm>
            <a:off x="4970109" y="484632"/>
            <a:ext cx="6730277" cy="1609344"/>
          </a:xfrm>
          <a:ln>
            <a:noFill/>
          </a:ln>
        </p:spPr>
        <p:txBody>
          <a:bodyPr vert="horz" lIns="91440" tIns="45720" rIns="91440" bIns="45720" rtlCol="0" anchor="ctr">
            <a:normAutofit/>
          </a:bodyPr>
          <a:lstStyle/>
          <a:p>
            <a:pPr marL="685800" indent="-685800">
              <a:buFont typeface="Arial"/>
              <a:buChar char="•"/>
            </a:pPr>
            <a:r>
              <a:rPr lang="en-US" sz="4800" dirty="0"/>
              <a:t>"BYŁ SOBIE PIES" </a:t>
            </a:r>
            <a:br>
              <a:rPr lang="en-US" sz="4800" dirty="0"/>
            </a:br>
            <a:r>
              <a:rPr lang="pl-PL" sz="4800" noProof="1"/>
              <a:t>bruce cameron</a:t>
            </a:r>
            <a:endParaRPr lang="pl-PL" sz="4800" noProof="1">
              <a:latin typeface="Rockwell Condensed"/>
            </a:endParaRPr>
          </a:p>
        </p:txBody>
      </p:sp>
      <p:pic>
        <p:nvPicPr>
          <p:cNvPr id="5" name="Obraz 5" descr="Obraz zawierający tekst, pies, ssak, brązowy&#10;&#10;Opis wygenerowany automatycznie">
            <a:extLst>
              <a:ext uri="{FF2B5EF4-FFF2-40B4-BE49-F238E27FC236}">
                <a16:creationId xmlns:a16="http://schemas.microsoft.com/office/drawing/2014/main" xmlns="" id="{BDD6A3E3-52BB-4DD9-A9DA-8AA5B9B81CD4}"/>
              </a:ext>
            </a:extLst>
          </p:cNvPr>
          <p:cNvPicPr>
            <a:picLocks noGrp="1" noChangeAspect="1"/>
          </p:cNvPicPr>
          <p:nvPr>
            <p:ph sz="half" idx="1"/>
          </p:nvPr>
        </p:nvPicPr>
        <p:blipFill rotWithShape="1">
          <a:blip r:embed="rId6"/>
          <a:srcRect t="2263" r="-1" b="697"/>
          <a:stretch/>
        </p:blipFill>
        <p:spPr>
          <a:xfrm>
            <a:off x="3344" y="10"/>
            <a:ext cx="4646726" cy="6857990"/>
          </a:xfrm>
          <a:prstGeom prst="rect">
            <a:avLst/>
          </a:prstGeom>
        </p:spPr>
      </p:pic>
      <p:sp>
        <p:nvSpPr>
          <p:cNvPr id="4" name="Symbol zastępczy zawartości 3">
            <a:extLst>
              <a:ext uri="{FF2B5EF4-FFF2-40B4-BE49-F238E27FC236}">
                <a16:creationId xmlns:a16="http://schemas.microsoft.com/office/drawing/2014/main" xmlns="" id="{0C0E076A-2F32-4D50-AB76-EE490035821D}"/>
              </a:ext>
            </a:extLst>
          </p:cNvPr>
          <p:cNvSpPr>
            <a:spLocks noGrp="1"/>
          </p:cNvSpPr>
          <p:nvPr>
            <p:ph sz="half" idx="2"/>
          </p:nvPr>
        </p:nvSpPr>
        <p:spPr>
          <a:xfrm>
            <a:off x="4970109" y="2121408"/>
            <a:ext cx="6730276" cy="4050792"/>
          </a:xfrm>
        </p:spPr>
        <p:txBody>
          <a:bodyPr vert="horz" lIns="91440" tIns="45720" rIns="91440" bIns="45720" rtlCol="0" anchor="t">
            <a:normAutofit lnSpcReduction="10000"/>
          </a:bodyPr>
          <a:lstStyle/>
          <a:p>
            <a:r>
              <a:rPr lang="pl-PL" sz="2400" dirty="0"/>
              <a:t>Napisał ją Bruce Cameron jest to książka, która opowiada o przyjaźni. W książce występuje pies , którego celem jest towarzyszenie ludziom. Książka jest bardzo wzruszająca i ciekawa. </a:t>
            </a:r>
          </a:p>
          <a:p>
            <a:pPr>
              <a:buClr>
                <a:srgbClr val="9E3611"/>
              </a:buClr>
            </a:pPr>
            <a:r>
              <a:rPr lang="pl-PL" sz="2400" dirty="0"/>
              <a:t>CZĘŚCI:</a:t>
            </a:r>
          </a:p>
          <a:p>
            <a:pPr>
              <a:buClr>
                <a:srgbClr val="9E3611"/>
              </a:buClr>
            </a:pPr>
            <a:r>
              <a:rPr lang="pl-PL" sz="2400" dirty="0"/>
              <a:t>Cz.1 "Był sobie pies".</a:t>
            </a:r>
          </a:p>
          <a:p>
            <a:pPr>
              <a:buClr>
                <a:srgbClr val="9E3611"/>
              </a:buClr>
            </a:pPr>
            <a:r>
              <a:rPr lang="pl-PL" sz="2400" dirty="0"/>
              <a:t>Cz.2 " Był sobie pies 2"</a:t>
            </a:r>
          </a:p>
          <a:p>
            <a:pPr>
              <a:buClr>
                <a:srgbClr val="9E3611"/>
              </a:buClr>
            </a:pPr>
            <a:r>
              <a:rPr lang="pl-PL" sz="2400" dirty="0"/>
              <a:t>Polecam bardzo tę książkę.</a:t>
            </a:r>
          </a:p>
          <a:p>
            <a:pPr>
              <a:buClr>
                <a:srgbClr val="9E3611"/>
              </a:buClr>
            </a:pPr>
            <a:r>
              <a:rPr lang="pl-PL" dirty="0"/>
              <a:t>Natalia Książek</a:t>
            </a:r>
          </a:p>
          <a:p>
            <a:pPr>
              <a:buClr>
                <a:srgbClr val="9E3611"/>
              </a:buClr>
            </a:pPr>
            <a:endParaRPr lang="pl-PL" sz="2400" dirty="0"/>
          </a:p>
        </p:txBody>
      </p:sp>
      <p:grpSp>
        <p:nvGrpSpPr>
          <p:cNvPr id="31" name="Group 30">
            <a:extLst>
              <a:ext uri="{FF2B5EF4-FFF2-40B4-BE49-F238E27FC236}">
                <a16:creationId xmlns:a16="http://schemas.microsoft.com/office/drawing/2014/main" xmlns="" id="{11002ACD-3B0C-4885-8754-8A00E926FE4B}"/>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1401725" y="6229681"/>
            <a:ext cx="457200" cy="457200"/>
            <a:chOff x="11361456" y="6195813"/>
            <a:chExt cx="548640" cy="548640"/>
          </a:xfrm>
        </p:grpSpPr>
        <p:sp>
          <p:nvSpPr>
            <p:cNvPr id="32" name="Oval 31">
              <a:extLst>
                <a:ext uri="{FF2B5EF4-FFF2-40B4-BE49-F238E27FC236}">
                  <a16:creationId xmlns:a16="http://schemas.microsoft.com/office/drawing/2014/main" xmlns="" id="{DF0313CD-4196-4456-A70D-5EE2B995BAD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Rockwell Extra Bold" pitchFamily="18" charset="0"/>
                <a:ea typeface="+mn-ea"/>
                <a:cs typeface="+mn-cs"/>
              </a:endParaRPr>
            </a:p>
          </p:txBody>
        </p:sp>
        <p:sp>
          <p:nvSpPr>
            <p:cNvPr id="33" name="Oval 32">
              <a:extLst>
                <a:ext uri="{FF2B5EF4-FFF2-40B4-BE49-F238E27FC236}">
                  <a16:creationId xmlns:a16="http://schemas.microsoft.com/office/drawing/2014/main" xmlns="" id="{80DE0B32-9EE8-4975-AD48-3855B0A82A3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280051987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rewniana czcionka">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tf00001230_wac</Template>
  <TotalTime>17</TotalTime>
  <Words>985</Words>
  <Application>Microsoft Office PowerPoint</Application>
  <PresentationFormat>Panoramiczny</PresentationFormat>
  <Paragraphs>109</Paragraphs>
  <Slides>21</Slides>
  <Notes>1</Notes>
  <HiddenSlides>0</HiddenSlides>
  <MMClips>0</MMClips>
  <ScaleCrop>false</ScaleCrop>
  <HeadingPairs>
    <vt:vector size="6" baseType="variant">
      <vt:variant>
        <vt:lpstr>Używane czcionki</vt:lpstr>
      </vt:variant>
      <vt:variant>
        <vt:i4>8</vt:i4>
      </vt:variant>
      <vt:variant>
        <vt:lpstr>Motyw</vt:lpstr>
      </vt:variant>
      <vt:variant>
        <vt:i4>1</vt:i4>
      </vt:variant>
      <vt:variant>
        <vt:lpstr>Tytuły slajdów</vt:lpstr>
      </vt:variant>
      <vt:variant>
        <vt:i4>21</vt:i4>
      </vt:variant>
    </vt:vector>
  </HeadingPairs>
  <TitlesOfParts>
    <vt:vector size="30" baseType="lpstr">
      <vt:lpstr>Arial</vt:lpstr>
      <vt:lpstr>Calibri</vt:lpstr>
      <vt:lpstr>Century Gothic</vt:lpstr>
      <vt:lpstr>Posterama</vt:lpstr>
      <vt:lpstr>Rockwell</vt:lpstr>
      <vt:lpstr>Rockwell Condensed</vt:lpstr>
      <vt:lpstr>Rockwell Extra Bold</vt:lpstr>
      <vt:lpstr>Wingdings</vt:lpstr>
      <vt:lpstr>Drewniana czcionka</vt:lpstr>
      <vt:lpstr>Klasowy poradnik czytelniczy</vt:lpstr>
      <vt:lpstr>„ Gorzka czekolada i inne opowiadania o ważnych sprawach” praca zbiorowa</vt:lpstr>
      <vt:lpstr>MAŁY KSIĄŻĘ</vt:lpstr>
      <vt:lpstr>Akademia pana kleksa</vt:lpstr>
      <vt:lpstr>O psie który wrócił do domu</vt:lpstr>
      <vt:lpstr>„Gra Endera”  Orson Scott Card</vt:lpstr>
      <vt:lpstr>Prezentacja programu PowerPoint</vt:lpstr>
      <vt:lpstr>Michał k.</vt:lpstr>
      <vt:lpstr>"BYŁ SOBIE PIES"  bruce cameron</vt:lpstr>
      <vt:lpstr>Magiczne drzewo </vt:lpstr>
      <vt:lpstr>      ,,riverdale'' Roberto-aguirre-Sacase  </vt:lpstr>
      <vt:lpstr>  </vt:lpstr>
      <vt:lpstr>Pacjentka-Alex michaelides</vt:lpstr>
      <vt:lpstr>Gwiazd naszych wina  john green   hisroria młodzieńczej miłości, która pokonuje chorobę </vt:lpstr>
      <vt:lpstr>Typowy KOT czyli jak wytrzymać z ludźmi </vt:lpstr>
      <vt:lpstr>Wiedźmin</vt:lpstr>
      <vt:lpstr>Gildia magów-Trudi canawan</vt:lpstr>
      <vt:lpstr>Prezentacja programu PowerPoint</vt:lpstr>
      <vt:lpstr>Prezentacja programu PowerPoint</vt:lpstr>
      <vt:lpstr>„DZIENNIK CWANIACZKA”  JEFF KONNEY</vt:lpstr>
      <vt:lpstr>„W pustyni i w puszczy„ Henryk Sienkiewicz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Klasowy poradnik czytelniczy</dc:title>
  <dc:creator>Malwina Korycka</dc:creator>
  <cp:lastModifiedBy>Edyta Gumieniuk</cp:lastModifiedBy>
  <cp:revision>3</cp:revision>
  <dcterms:created xsi:type="dcterms:W3CDTF">2021-04-19T07:40:54Z</dcterms:created>
  <dcterms:modified xsi:type="dcterms:W3CDTF">2021-05-13T06:24:19Z</dcterms:modified>
</cp:coreProperties>
</file>