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527A82-8BF6-43A1-83F2-7FFC5BBCCA0B}" v="6754" dt="2020-05-03T21:29:14.4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slides/slide7.xml" Id="rId8" /><Relationship Type="http://schemas.openxmlformats.org/officeDocument/2006/relationships/tableStyles" Target="tableStyles.xml" Id="rId13" /><Relationship Type="http://schemas.openxmlformats.org/officeDocument/2006/relationships/slide" Target="slides/slide2.xml" Id="rId3" /><Relationship Type="http://schemas.openxmlformats.org/officeDocument/2006/relationships/slide" Target="slides/slide6.xml" Id="rId7" /><Relationship Type="http://schemas.openxmlformats.org/officeDocument/2006/relationships/theme" Target="theme/theme1.xml" Id="rId12" /><Relationship Type="http://schemas.openxmlformats.org/officeDocument/2006/relationships/slide" Target="slides/slide1.xml" Id="rId2" /><Relationship Type="http://schemas.openxmlformats.org/officeDocument/2006/relationships/slideMaster" Target="slideMasters/slideMaster1.xml" Id="rId1" /><Relationship Type="http://schemas.openxmlformats.org/officeDocument/2006/relationships/slide" Target="slides/slide5.xml" Id="rId6" /><Relationship Type="http://schemas.openxmlformats.org/officeDocument/2006/relationships/viewProps" Target="viewProps.xml" Id="rId11" /><Relationship Type="http://schemas.openxmlformats.org/officeDocument/2006/relationships/slide" Target="slides/slide4.xml" Id="rId5" /><Relationship Type="http://schemas.microsoft.com/office/2015/10/relationships/revisionInfo" Target="revisionInfo.xml" Id="rId15" /><Relationship Type="http://schemas.openxmlformats.org/officeDocument/2006/relationships/presProps" Target="presProps.xml" Id="rId10" /><Relationship Type="http://schemas.openxmlformats.org/officeDocument/2006/relationships/slide" Target="slides/slide3.xml" Id="rId4" /><Relationship Type="http://schemas.openxmlformats.org/officeDocument/2006/relationships/slide" Target="slides/slide8.xml" Id="rId9" /></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5/3/2020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7801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5/3/2020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13812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5/3/2020</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44846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5/3/2020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74986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5/3/2020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059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5/3/2020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62028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5/3/2020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66915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5/3/2020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233108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5/3/2020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5272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5/3/2020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5796952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5/3/2020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48175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5/3/2020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84582246"/>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698" r:id="rId6"/>
    <p:sldLayoutId id="2147483694" r:id="rId7"/>
    <p:sldLayoutId id="2147483695" r:id="rId8"/>
    <p:sldLayoutId id="2147483696" r:id="rId9"/>
    <p:sldLayoutId id="2147483697" r:id="rId10"/>
    <p:sldLayoutId id="2147483699" r:id="rId11"/>
  </p:sldLayoutIdLst>
  <p:hf sldNum="0" hdr="0" ftr="0" dt="0"/>
  <p:txStyles>
    <p:titleStyle>
      <a:lvl1pPr algn="l" defTabSz="457200" rtl="0" eaLnBrk="1" latinLnBrk="0" hangingPunct="1">
        <a:lnSpc>
          <a:spcPct val="100000"/>
        </a:lnSpc>
        <a:spcBef>
          <a:spcPct val="0"/>
        </a:spcBef>
        <a:buNone/>
        <a:defRPr sz="26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az 4" descr="Obraz zawierający budynek, wewnątrz, siedzi, pudełko&#10;&#10;Opis wygenerowany przy bardzo wysokim poziomie pewności">
            <a:extLst>
              <a:ext uri="{FF2B5EF4-FFF2-40B4-BE49-F238E27FC236}">
                <a16:creationId xmlns:a16="http://schemas.microsoft.com/office/drawing/2014/main" id="{D84376BC-B334-4D48-89EC-CB74F3D4AE18}"/>
              </a:ext>
            </a:extLst>
          </p:cNvPr>
          <p:cNvPicPr>
            <a:picLocks noChangeAspect="1"/>
          </p:cNvPicPr>
          <p:nvPr/>
        </p:nvPicPr>
        <p:blipFill rotWithShape="1">
          <a:blip r:embed="rId2">
            <a:alphaModFix/>
          </a:blip>
          <a:srcRect t="22443" b="19717"/>
          <a:stretch/>
        </p:blipFill>
        <p:spPr>
          <a:xfrm>
            <a:off x="20" y="10"/>
            <a:ext cx="12191980" cy="6857990"/>
          </a:xfrm>
          <a:prstGeom prst="rect">
            <a:avLst/>
          </a:prstGeom>
        </p:spPr>
      </p:pic>
      <p:sp>
        <p:nvSpPr>
          <p:cNvPr id="15" name="Rectangle 10">
            <a:extLst>
              <a:ext uri="{FF2B5EF4-FFF2-40B4-BE49-F238E27FC236}">
                <a16:creationId xmlns:a16="http://schemas.microsoft.com/office/drawing/2014/main" id="{E2EDC3F9-BBE3-45A8-BBC7-E154E21D9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7" y="3090890"/>
            <a:ext cx="12188952" cy="3767110"/>
          </a:xfrm>
          <a:prstGeom prst="rect">
            <a:avLst/>
          </a:prstGeom>
          <a:gradFill>
            <a:gsLst>
              <a:gs pos="42000">
                <a:schemeClr val="tx1">
                  <a:alpha val="23000"/>
                </a:schemeClr>
              </a:gs>
              <a:gs pos="0">
                <a:schemeClr val="tx1">
                  <a:alpha val="0"/>
                </a:schemeClr>
              </a:gs>
              <a:gs pos="100000">
                <a:schemeClr val="tx1">
                  <a:alpha val="36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p:cNvSpPr>
            <a:spLocks noGrp="1"/>
          </p:cNvSpPr>
          <p:nvPr>
            <p:ph type="ctrTitle"/>
          </p:nvPr>
        </p:nvSpPr>
        <p:spPr>
          <a:xfrm>
            <a:off x="965201" y="3591034"/>
            <a:ext cx="10225530" cy="1475013"/>
          </a:xfrm>
        </p:spPr>
        <p:txBody>
          <a:bodyPr>
            <a:normAutofit/>
          </a:bodyPr>
          <a:lstStyle/>
          <a:p>
            <a:r>
              <a:rPr lang="pl-PL" sz="4000">
                <a:solidFill>
                  <a:schemeClr val="bg1"/>
                </a:solidFill>
                <a:cs typeface="Calibri Light"/>
              </a:rPr>
              <a:t>Kaplica Sykstyńska</a:t>
            </a:r>
            <a:endParaRPr lang="pl-PL" sz="4000">
              <a:solidFill>
                <a:schemeClr val="bg1"/>
              </a:solidFill>
            </a:endParaRPr>
          </a:p>
        </p:txBody>
      </p:sp>
      <p:sp>
        <p:nvSpPr>
          <p:cNvPr id="3" name="Podtytuł 2"/>
          <p:cNvSpPr>
            <a:spLocks noGrp="1"/>
          </p:cNvSpPr>
          <p:nvPr>
            <p:ph type="subTitle" idx="1"/>
          </p:nvPr>
        </p:nvSpPr>
        <p:spPr>
          <a:xfrm>
            <a:off x="965200" y="5066048"/>
            <a:ext cx="10225530" cy="590321"/>
          </a:xfrm>
        </p:spPr>
        <p:txBody>
          <a:bodyPr vert="horz" lIns="91440" tIns="45720" rIns="91440" bIns="45720" rtlCol="0">
            <a:normAutofit/>
          </a:bodyPr>
          <a:lstStyle/>
          <a:p>
            <a:r>
              <a:rPr lang="pl-PL">
                <a:solidFill>
                  <a:schemeClr val="bg1"/>
                </a:solidFill>
                <a:cs typeface="Calibri"/>
              </a:rPr>
              <a:t>Nicola Dolat, kl. VIe</a:t>
            </a:r>
            <a:endParaRPr lang="pl-PL">
              <a:solidFill>
                <a:schemeClr val="bg1"/>
              </a:solidFill>
            </a:endParaRPr>
          </a:p>
        </p:txBody>
      </p:sp>
    </p:spTree>
    <p:extLst>
      <p:ext uri="{BB962C8B-B14F-4D97-AF65-F5344CB8AC3E}">
        <p14:creationId xmlns:p14="http://schemas.microsoft.com/office/powerpoint/2010/main" val="650317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5" descr="Obraz zawierający budynek, płot, ławka, drewniane&#10;&#10;Opis wygenerowany przy bardzo wysokim poziomie pewności">
            <a:extLst>
              <a:ext uri="{FF2B5EF4-FFF2-40B4-BE49-F238E27FC236}">
                <a16:creationId xmlns:a16="http://schemas.microsoft.com/office/drawing/2014/main" id="{7720CA15-8287-4066-842F-0BBC362EFB32}"/>
              </a:ext>
            </a:extLst>
          </p:cNvPr>
          <p:cNvPicPr>
            <a:picLocks noGrp="1" noChangeAspect="1"/>
          </p:cNvPicPr>
          <p:nvPr>
            <p:ph type="pic" idx="1"/>
          </p:nvPr>
        </p:nvPicPr>
        <p:blipFill rotWithShape="1">
          <a:blip r:embed="rId2"/>
          <a:srcRect t="25745" b="25745"/>
          <a:stretch/>
        </p:blipFill>
        <p:spPr>
          <a:xfrm>
            <a:off x="447817" y="641350"/>
            <a:ext cx="11290859" cy="3736974"/>
          </a:xfrm>
        </p:spPr>
      </p:pic>
      <p:sp>
        <p:nvSpPr>
          <p:cNvPr id="4" name="Symbol zastępczy tekstu 3">
            <a:extLst>
              <a:ext uri="{FF2B5EF4-FFF2-40B4-BE49-F238E27FC236}">
                <a16:creationId xmlns:a16="http://schemas.microsoft.com/office/drawing/2014/main" id="{4B3AC294-4B05-4229-85C0-441A89FF5895}"/>
              </a:ext>
            </a:extLst>
          </p:cNvPr>
          <p:cNvSpPr>
            <a:spLocks noGrp="1"/>
          </p:cNvSpPr>
          <p:nvPr>
            <p:ph type="body" sz="half" idx="2"/>
          </p:nvPr>
        </p:nvSpPr>
        <p:spPr>
          <a:xfrm>
            <a:off x="447842" y="4440977"/>
            <a:ext cx="11162967" cy="2407848"/>
          </a:xfrm>
        </p:spPr>
        <p:txBody>
          <a:bodyPr>
            <a:normAutofit fontScale="92500" lnSpcReduction="10000"/>
          </a:bodyPr>
          <a:lstStyle/>
          <a:p>
            <a:r>
              <a:rPr lang="pl-PL" dirty="0">
                <a:ea typeface="+mn-lt"/>
                <a:cs typeface="+mn-lt"/>
              </a:rPr>
              <a:t>Witam Państwa</a:t>
            </a:r>
            <a:endParaRPr lang="en-US" dirty="0">
              <a:ea typeface="+mn-lt"/>
              <a:cs typeface="+mn-lt"/>
            </a:endParaRPr>
          </a:p>
          <a:p>
            <a:r>
              <a:rPr lang="pl-PL" dirty="0">
                <a:ea typeface="+mn-lt"/>
                <a:cs typeface="+mn-lt"/>
              </a:rPr>
              <a:t>Znajdujemy się w Kaplicy Sykstyńskiej- jednej z najbardziej znanych świątyń na świecie.</a:t>
            </a:r>
            <a:endParaRPr lang="en-US" dirty="0">
              <a:ea typeface="+mn-lt"/>
              <a:cs typeface="+mn-lt"/>
            </a:endParaRPr>
          </a:p>
          <a:p>
            <a:r>
              <a:rPr lang="pl-PL" dirty="0">
                <a:ea typeface="+mn-lt"/>
                <a:cs typeface="+mn-lt"/>
              </a:rPr>
              <a:t>Skąd wzięła się nazwa? Otóż, kaplicę tą zbudował papież Sykstus IV, który rządził w XV w. i to właśnie od jego imienia Kaplicę nazwano Sykstyńską.</a:t>
            </a:r>
          </a:p>
          <a:p>
            <a:r>
              <a:rPr lang="pl-PL" dirty="0"/>
              <a:t>Jak Państwo widzą ściany i sklepienie Kaplicy zdobią przepiękne freski. Ówczesny papież zatrudnił wielu największych artystów włoskiego renesansu, by ozdobili Kaplicę. Znajdują się tu freski min. Pietra </a:t>
            </a:r>
            <a:r>
              <a:rPr lang="pl-PL" dirty="0" err="1"/>
              <a:t>Perugino</a:t>
            </a:r>
            <a:r>
              <a:rPr lang="pl-PL" dirty="0"/>
              <a:t>, Domenica </a:t>
            </a:r>
            <a:r>
              <a:rPr lang="pl-PL" dirty="0" err="1"/>
              <a:t>Ghirlandaio</a:t>
            </a:r>
            <a:r>
              <a:rPr lang="pl-PL" dirty="0"/>
              <a:t>, Sandro Botticelli, </a:t>
            </a:r>
            <a:r>
              <a:rPr lang="pl-PL" dirty="0" err="1"/>
              <a:t>Luca</a:t>
            </a:r>
            <a:r>
              <a:rPr lang="pl-PL" dirty="0"/>
              <a:t> </a:t>
            </a:r>
            <a:r>
              <a:rPr lang="pl-PL" dirty="0" err="1"/>
              <a:t>Signorelli</a:t>
            </a:r>
            <a:r>
              <a:rPr lang="pl-PL" dirty="0"/>
              <a:t> czy Cosima </a:t>
            </a:r>
            <a:r>
              <a:rPr lang="pl-PL" dirty="0" err="1"/>
              <a:t>Roselli</a:t>
            </a:r>
            <a:r>
              <a:rPr lang="pl-PL" dirty="0"/>
              <a:t>. Na ścianie po lewej stronie znajdują się sceny ze Starego Testamentu, po prawej natomiast, jak widzimy, umieszczono sceny z Nowego testamentu.</a:t>
            </a:r>
          </a:p>
        </p:txBody>
      </p:sp>
    </p:spTree>
    <p:extLst>
      <p:ext uri="{BB962C8B-B14F-4D97-AF65-F5344CB8AC3E}">
        <p14:creationId xmlns:p14="http://schemas.microsoft.com/office/powerpoint/2010/main" val="1325980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C84B6575-3306-47BF-912D-EA3D53800C7B}"/>
              </a:ext>
            </a:extLst>
          </p:cNvPr>
          <p:cNvSpPr>
            <a:spLocks noGrp="1"/>
          </p:cNvSpPr>
          <p:nvPr>
            <p:ph idx="1"/>
          </p:nvPr>
        </p:nvSpPr>
        <p:spPr>
          <a:xfrm>
            <a:off x="581192" y="5074539"/>
            <a:ext cx="11029615" cy="1662811"/>
          </a:xfrm>
        </p:spPr>
        <p:txBody>
          <a:bodyPr>
            <a:normAutofit/>
          </a:bodyPr>
          <a:lstStyle/>
          <a:p>
            <a:pPr marL="0" indent="0">
              <a:buNone/>
            </a:pPr>
            <a:r>
              <a:rPr lang="pl-PL" dirty="0"/>
              <a:t>Spójrzmy wyżej. Co widzimy? Wyżej jest już arcydzieło Michała Anioła z początku XVI wieku. To sklepienie ma około 500 m2 powierzchni. Artysta nie namalował jednej wielkie sceny, lecz podzielił to sklepienie na 175 scen, w których jest 350 ludzkich postaci. Jak sami Państwo widzą efekt jest oszałamiający. </a:t>
            </a:r>
          </a:p>
        </p:txBody>
      </p:sp>
      <p:pic>
        <p:nvPicPr>
          <p:cNvPr id="6" name="Obraz 6" descr="Obraz zawierający wewnątrz, zdjęcie, wiele, budynek&#10;&#10;Opis wygenerowany przy bardzo wysokim poziomie pewności">
            <a:extLst>
              <a:ext uri="{FF2B5EF4-FFF2-40B4-BE49-F238E27FC236}">
                <a16:creationId xmlns:a16="http://schemas.microsoft.com/office/drawing/2014/main" id="{EA11D579-F13F-40CE-8EDE-A027EBE9FE43}"/>
              </a:ext>
            </a:extLst>
          </p:cNvPr>
          <p:cNvPicPr>
            <a:picLocks noChangeAspect="1"/>
          </p:cNvPicPr>
          <p:nvPr/>
        </p:nvPicPr>
        <p:blipFill>
          <a:blip r:embed="rId2"/>
          <a:stretch>
            <a:fillRect/>
          </a:stretch>
        </p:blipFill>
        <p:spPr>
          <a:xfrm>
            <a:off x="1409700" y="1114652"/>
            <a:ext cx="8410575" cy="3685720"/>
          </a:xfrm>
          <a:prstGeom prst="rect">
            <a:avLst/>
          </a:prstGeom>
        </p:spPr>
      </p:pic>
    </p:spTree>
    <p:extLst>
      <p:ext uri="{BB962C8B-B14F-4D97-AF65-F5344CB8AC3E}">
        <p14:creationId xmlns:p14="http://schemas.microsoft.com/office/powerpoint/2010/main" val="1601140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ymbol zastępczy zawartości 6">
            <a:extLst>
              <a:ext uri="{FF2B5EF4-FFF2-40B4-BE49-F238E27FC236}">
                <a16:creationId xmlns:a16="http://schemas.microsoft.com/office/drawing/2014/main" id="{E3EDF607-38E4-40FC-91D6-47942BFDAD82}"/>
              </a:ext>
            </a:extLst>
          </p:cNvPr>
          <p:cNvSpPr>
            <a:spLocks noGrp="1"/>
          </p:cNvSpPr>
          <p:nvPr>
            <p:ph idx="1"/>
          </p:nvPr>
        </p:nvSpPr>
        <p:spPr>
          <a:xfrm>
            <a:off x="581192" y="4245864"/>
            <a:ext cx="11029615" cy="2539111"/>
          </a:xfrm>
        </p:spPr>
        <p:txBody>
          <a:bodyPr/>
          <a:lstStyle/>
          <a:p>
            <a:pPr marL="0" indent="0">
              <a:buNone/>
            </a:pPr>
            <a:r>
              <a:rPr lang="pl-PL" dirty="0"/>
              <a:t>Przyjrzyjmy się poszczególnym fragmentom fresku. Na ścianach pod samym sklepieniem, na jego najmniejszych fragmentach Michał Anioł namalował przodków Jezusa. W narożnikach natomiast mogą Państwo zobaczyć sceny ze Starego Testamentu. Pozostałą powierzchnię artysta podzielił na mniejsze kwatery, gdzie możemy zobaczyć proroków i wyrocznie, pary nagich geniuszy i ozdobne medaliony. Jak już zapewne Państwo zauważyli pozostało dziewięć wielkich pól. Na nich Michał Anioł namalował wydarzenia z Księgi Rodzaju, zgrupowane po trzy : Stworzenie Świata, Stworzenie i upadek Adama i Ewy, Historia Noego.</a:t>
            </a:r>
          </a:p>
        </p:txBody>
      </p:sp>
      <p:pic>
        <p:nvPicPr>
          <p:cNvPr id="8" name="Obraz 8">
            <a:extLst>
              <a:ext uri="{FF2B5EF4-FFF2-40B4-BE49-F238E27FC236}">
                <a16:creationId xmlns:a16="http://schemas.microsoft.com/office/drawing/2014/main" id="{1B0AB204-A12A-449B-B54C-8A459969042C}"/>
              </a:ext>
            </a:extLst>
          </p:cNvPr>
          <p:cNvPicPr>
            <a:picLocks noChangeAspect="1"/>
          </p:cNvPicPr>
          <p:nvPr/>
        </p:nvPicPr>
        <p:blipFill>
          <a:blip r:embed="rId2"/>
          <a:stretch>
            <a:fillRect/>
          </a:stretch>
        </p:blipFill>
        <p:spPr>
          <a:xfrm>
            <a:off x="438150" y="875717"/>
            <a:ext cx="2743200" cy="1544216"/>
          </a:xfrm>
          <a:prstGeom prst="rect">
            <a:avLst/>
          </a:prstGeom>
        </p:spPr>
      </p:pic>
      <p:pic>
        <p:nvPicPr>
          <p:cNvPr id="10" name="Obraz 10" descr="Obraz zawierający odzież, stół, wyświetlanie, mężczyzna&#10;&#10;Opis wygenerowany przy bardzo wysokim poziomie pewności">
            <a:extLst>
              <a:ext uri="{FF2B5EF4-FFF2-40B4-BE49-F238E27FC236}">
                <a16:creationId xmlns:a16="http://schemas.microsoft.com/office/drawing/2014/main" id="{75AE11C1-F0A4-47D1-8AE8-5A680DFD02FF}"/>
              </a:ext>
            </a:extLst>
          </p:cNvPr>
          <p:cNvPicPr>
            <a:picLocks noChangeAspect="1"/>
          </p:cNvPicPr>
          <p:nvPr/>
        </p:nvPicPr>
        <p:blipFill>
          <a:blip r:embed="rId3"/>
          <a:stretch>
            <a:fillRect/>
          </a:stretch>
        </p:blipFill>
        <p:spPr>
          <a:xfrm>
            <a:off x="3905250" y="942762"/>
            <a:ext cx="2743200" cy="1543477"/>
          </a:xfrm>
          <a:prstGeom prst="rect">
            <a:avLst/>
          </a:prstGeom>
        </p:spPr>
      </p:pic>
      <p:pic>
        <p:nvPicPr>
          <p:cNvPr id="12" name="Obraz 12" descr="Obraz zawierający wewnątrz, budynek, stół, pomieszczenie&#10;&#10;Opis wygenerowany przy bardzo wysokim poziomie pewności">
            <a:extLst>
              <a:ext uri="{FF2B5EF4-FFF2-40B4-BE49-F238E27FC236}">
                <a16:creationId xmlns:a16="http://schemas.microsoft.com/office/drawing/2014/main" id="{142FFBB0-3149-446D-8595-4E83ACC1B393}"/>
              </a:ext>
            </a:extLst>
          </p:cNvPr>
          <p:cNvPicPr>
            <a:picLocks noChangeAspect="1"/>
          </p:cNvPicPr>
          <p:nvPr/>
        </p:nvPicPr>
        <p:blipFill>
          <a:blip r:embed="rId4"/>
          <a:stretch>
            <a:fillRect/>
          </a:stretch>
        </p:blipFill>
        <p:spPr>
          <a:xfrm>
            <a:off x="7724775" y="942633"/>
            <a:ext cx="2743200" cy="1543733"/>
          </a:xfrm>
          <a:prstGeom prst="rect">
            <a:avLst/>
          </a:prstGeom>
        </p:spPr>
      </p:pic>
      <p:pic>
        <p:nvPicPr>
          <p:cNvPr id="14" name="Obraz 14" descr="Obraz zawierający wewnątrz, budynek, pomieszczenie, wypełnione&#10;&#10;Opis wygenerowany przy bardzo wysokim poziomie pewności">
            <a:extLst>
              <a:ext uri="{FF2B5EF4-FFF2-40B4-BE49-F238E27FC236}">
                <a16:creationId xmlns:a16="http://schemas.microsoft.com/office/drawing/2014/main" id="{01E589BB-2A91-4DC2-B0EB-2798B90589DB}"/>
              </a:ext>
            </a:extLst>
          </p:cNvPr>
          <p:cNvPicPr>
            <a:picLocks noChangeAspect="1"/>
          </p:cNvPicPr>
          <p:nvPr/>
        </p:nvPicPr>
        <p:blipFill>
          <a:blip r:embed="rId5"/>
          <a:stretch>
            <a:fillRect/>
          </a:stretch>
        </p:blipFill>
        <p:spPr>
          <a:xfrm>
            <a:off x="495300" y="2657163"/>
            <a:ext cx="2743200" cy="1543673"/>
          </a:xfrm>
          <a:prstGeom prst="rect">
            <a:avLst/>
          </a:prstGeom>
        </p:spPr>
      </p:pic>
      <p:pic>
        <p:nvPicPr>
          <p:cNvPr id="16" name="Obraz 16" descr="Obraz zawierający wewnątrz, zdjęcie, wypełnione, stół&#10;&#10;Opis wygenerowany przy bardzo wysokim poziomie pewności">
            <a:extLst>
              <a:ext uri="{FF2B5EF4-FFF2-40B4-BE49-F238E27FC236}">
                <a16:creationId xmlns:a16="http://schemas.microsoft.com/office/drawing/2014/main" id="{FC65B29E-5B0A-4E4D-AE2D-3E0BD54B3636}"/>
              </a:ext>
            </a:extLst>
          </p:cNvPr>
          <p:cNvPicPr>
            <a:picLocks noChangeAspect="1"/>
          </p:cNvPicPr>
          <p:nvPr/>
        </p:nvPicPr>
        <p:blipFill>
          <a:blip r:embed="rId6"/>
          <a:stretch>
            <a:fillRect/>
          </a:stretch>
        </p:blipFill>
        <p:spPr>
          <a:xfrm>
            <a:off x="3905250" y="2657690"/>
            <a:ext cx="2743200" cy="1542620"/>
          </a:xfrm>
          <a:prstGeom prst="rect">
            <a:avLst/>
          </a:prstGeom>
        </p:spPr>
      </p:pic>
      <p:pic>
        <p:nvPicPr>
          <p:cNvPr id="18" name="Obraz 18" descr="Obraz zawierający wewnątrz, zdjęcie, wiele, budynek&#10;&#10;Opis wygenerowany przy bardzo wysokim poziomie pewności">
            <a:extLst>
              <a:ext uri="{FF2B5EF4-FFF2-40B4-BE49-F238E27FC236}">
                <a16:creationId xmlns:a16="http://schemas.microsoft.com/office/drawing/2014/main" id="{4DD2C1BB-7FEB-4101-9134-2EF485B8A757}"/>
              </a:ext>
            </a:extLst>
          </p:cNvPr>
          <p:cNvPicPr>
            <a:picLocks noChangeAspect="1"/>
          </p:cNvPicPr>
          <p:nvPr/>
        </p:nvPicPr>
        <p:blipFill>
          <a:blip r:embed="rId7"/>
          <a:stretch>
            <a:fillRect/>
          </a:stretch>
        </p:blipFill>
        <p:spPr>
          <a:xfrm>
            <a:off x="7724775" y="2705327"/>
            <a:ext cx="2743200" cy="1542595"/>
          </a:xfrm>
          <a:prstGeom prst="rect">
            <a:avLst/>
          </a:prstGeom>
        </p:spPr>
      </p:pic>
    </p:spTree>
    <p:extLst>
      <p:ext uri="{BB962C8B-B14F-4D97-AF65-F5344CB8AC3E}">
        <p14:creationId xmlns:p14="http://schemas.microsoft.com/office/powerpoint/2010/main" val="9589261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745CA1ED-13B6-4B0C-B563-D8538A77375C}"/>
              </a:ext>
            </a:extLst>
          </p:cNvPr>
          <p:cNvSpPr>
            <a:spLocks noGrp="1"/>
          </p:cNvSpPr>
          <p:nvPr>
            <p:ph idx="1"/>
          </p:nvPr>
        </p:nvSpPr>
        <p:spPr>
          <a:xfrm>
            <a:off x="581192" y="4988814"/>
            <a:ext cx="11029615" cy="986536"/>
          </a:xfrm>
        </p:spPr>
        <p:txBody>
          <a:bodyPr/>
          <a:lstStyle/>
          <a:p>
            <a:pPr marL="0" indent="0">
              <a:buNone/>
            </a:pPr>
            <a:r>
              <a:rPr lang="pl-PL" dirty="0"/>
              <a:t>Jako ciekawostkę dodam, że zanim Michał Anioł zaczął malować sklepienie, znajdowało się na nim rozgwieżdżone niebo.</a:t>
            </a:r>
          </a:p>
        </p:txBody>
      </p:sp>
      <p:pic>
        <p:nvPicPr>
          <p:cNvPr id="4" name="Obraz 4" descr="Obraz zawierający budynek, stare, biały, zdjęcie&#10;&#10;Opis wygenerowany przy bardzo wysokim poziomie pewności">
            <a:extLst>
              <a:ext uri="{FF2B5EF4-FFF2-40B4-BE49-F238E27FC236}">
                <a16:creationId xmlns:a16="http://schemas.microsoft.com/office/drawing/2014/main" id="{C0ACBBAB-5F10-4D88-BF33-9C134367342A}"/>
              </a:ext>
            </a:extLst>
          </p:cNvPr>
          <p:cNvPicPr>
            <a:picLocks noChangeAspect="1"/>
          </p:cNvPicPr>
          <p:nvPr/>
        </p:nvPicPr>
        <p:blipFill>
          <a:blip r:embed="rId2"/>
          <a:stretch>
            <a:fillRect/>
          </a:stretch>
        </p:blipFill>
        <p:spPr>
          <a:xfrm>
            <a:off x="1133475" y="713524"/>
            <a:ext cx="9277350" cy="4087927"/>
          </a:xfrm>
          <a:prstGeom prst="rect">
            <a:avLst/>
          </a:prstGeom>
        </p:spPr>
      </p:pic>
    </p:spTree>
    <p:extLst>
      <p:ext uri="{BB962C8B-B14F-4D97-AF65-F5344CB8AC3E}">
        <p14:creationId xmlns:p14="http://schemas.microsoft.com/office/powerpoint/2010/main" val="325979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432D7C85-70A4-483A-8FEF-740EC9329F9C}"/>
              </a:ext>
            </a:extLst>
          </p:cNvPr>
          <p:cNvSpPr>
            <a:spLocks noGrp="1"/>
          </p:cNvSpPr>
          <p:nvPr>
            <p:ph idx="1"/>
          </p:nvPr>
        </p:nvSpPr>
        <p:spPr>
          <a:xfrm>
            <a:off x="581192" y="5017389"/>
            <a:ext cx="11029615" cy="1805686"/>
          </a:xfrm>
        </p:spPr>
        <p:txBody>
          <a:bodyPr>
            <a:normAutofit/>
          </a:bodyPr>
          <a:lstStyle/>
          <a:p>
            <a:pPr marL="0" indent="0">
              <a:buNone/>
            </a:pPr>
            <a:r>
              <a:rPr lang="pl-PL" dirty="0"/>
              <a:t>Wróćmy do scen znajdujących się na sklepieniu. </a:t>
            </a:r>
            <a:endParaRPr lang="pl-PL"/>
          </a:p>
          <a:p>
            <a:pPr marL="0" indent="0">
              <a:buNone/>
            </a:pPr>
            <a:r>
              <a:rPr lang="pl-PL" dirty="0"/>
              <a:t>Z tych 175 scen jedną z najsłynniejszych jest Stworzenie Adama. Wszyscy znamy ten fresk. Dziś mają go Państwo sześć pięter nad głową, i jak sądzę wrażenie jest niesamowite. Malowidło ma wymiary 6x3 m. Zwróćmy uwagę na kolory i kształty, na kompozycję całego fresku. Widzimy, jak niebo łączy się na moment z ziemią i Adam budzi się do życia.</a:t>
            </a:r>
          </a:p>
          <a:p>
            <a:pPr marL="0" indent="0">
              <a:buNone/>
            </a:pPr>
            <a:r>
              <a:rPr lang="pl-PL" dirty="0"/>
              <a:t>Artysta skończył prace nad sklepieniem w 1512 r.</a:t>
            </a:r>
          </a:p>
        </p:txBody>
      </p:sp>
      <p:pic>
        <p:nvPicPr>
          <p:cNvPr id="4" name="Obraz 4" descr="Obraz zawierający osoba, siedzi, mężczyzna, stół&#10;&#10;Opis wygenerowany przy bardzo wysokim poziomie pewności">
            <a:extLst>
              <a:ext uri="{FF2B5EF4-FFF2-40B4-BE49-F238E27FC236}">
                <a16:creationId xmlns:a16="http://schemas.microsoft.com/office/drawing/2014/main" id="{F07D8DF9-49A9-4086-8829-A79C337670CA}"/>
              </a:ext>
            </a:extLst>
          </p:cNvPr>
          <p:cNvPicPr>
            <a:picLocks noChangeAspect="1"/>
          </p:cNvPicPr>
          <p:nvPr/>
        </p:nvPicPr>
        <p:blipFill>
          <a:blip r:embed="rId2"/>
          <a:stretch>
            <a:fillRect/>
          </a:stretch>
        </p:blipFill>
        <p:spPr>
          <a:xfrm>
            <a:off x="1466850" y="551259"/>
            <a:ext cx="8553450" cy="4298156"/>
          </a:xfrm>
          <a:prstGeom prst="rect">
            <a:avLst/>
          </a:prstGeom>
        </p:spPr>
      </p:pic>
    </p:spTree>
    <p:extLst>
      <p:ext uri="{BB962C8B-B14F-4D97-AF65-F5344CB8AC3E}">
        <p14:creationId xmlns:p14="http://schemas.microsoft.com/office/powerpoint/2010/main" val="3426681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1D7E3FBA-5FCB-4638-BECC-DEF0BC0EA178}"/>
              </a:ext>
            </a:extLst>
          </p:cNvPr>
          <p:cNvSpPr>
            <a:spLocks noGrp="1"/>
          </p:cNvSpPr>
          <p:nvPr>
            <p:ph idx="1"/>
          </p:nvPr>
        </p:nvSpPr>
        <p:spPr>
          <a:xfrm>
            <a:off x="581192" y="3950589"/>
            <a:ext cx="11029615" cy="2910586"/>
          </a:xfrm>
        </p:spPr>
        <p:txBody>
          <a:bodyPr>
            <a:normAutofit fontScale="92500" lnSpcReduction="10000"/>
          </a:bodyPr>
          <a:lstStyle/>
          <a:p>
            <a:pPr marL="0" indent="0">
              <a:buNone/>
            </a:pPr>
            <a:r>
              <a:rPr lang="pl-PL" dirty="0"/>
              <a:t>Po 22 latach Michał Anioł został wezwany do Rzymu przez ówczesnego papieża Klemensa VII, by wymalować ścianę ołtarzową. Dwa dni po przybyciu artysty, papież umiera, jednak jego następca, Paweł III podtrzymuje wykonanie tego zadania. </a:t>
            </a:r>
          </a:p>
          <a:p>
            <a:pPr marL="0" indent="0">
              <a:buNone/>
            </a:pPr>
            <a:r>
              <a:rPr lang="pl-PL" dirty="0"/>
              <a:t>Michał Anioł maluje SĄD OSTATECZNY. Znajduje się on tuż przed nami, na wprost wejścia. Obraz ma ponad 160 m2 powierzchni. Proszę zauważyć, że w przeciwieństwie do sklepienia, Michał Anioł nie podzielił tej płaszczyzny na części, a namalował wszystkich w jednej scenie. </a:t>
            </a:r>
          </a:p>
          <a:p>
            <a:pPr marL="0" indent="0">
              <a:buNone/>
            </a:pPr>
            <a:r>
              <a:rPr lang="pl-PL" dirty="0"/>
              <a:t>Na obrazie widzimy mnóstwo postaci: Umarłych powstających z grobów, Świętych i Męczenników, którzy tłoczą się przy Jezusie i pokazują dowody swojego oddania, Potępionych spadających w otchłań, gdzie zajmują się już nimi diabły. W sercu kompozycji jest Jezus, ale jego postać jest inna niż ta, którą znamy. Tutaj Jezus przypomina jakieś bóstwo. Jest wściekły. Podnosi rękę jakby chciał potępić cały świat. Nawet Maria siedzi obok skulona. Malowidło ukazuje wiele nagości, co wywołało skandal. Najbardziej oburzające fragmenty obrazu, zamalowano.</a:t>
            </a:r>
          </a:p>
        </p:txBody>
      </p:sp>
      <p:pic>
        <p:nvPicPr>
          <p:cNvPr id="6" name="Obraz 6" descr="Obraz zawierający wewnątrz, zdjęcie, pokryte, stół&#10;&#10;Opis wygenerowany przy bardzo wysokim poziomie pewności">
            <a:extLst>
              <a:ext uri="{FF2B5EF4-FFF2-40B4-BE49-F238E27FC236}">
                <a16:creationId xmlns:a16="http://schemas.microsoft.com/office/drawing/2014/main" id="{CE502FB8-59D8-48E9-80B0-A82944B21BC7}"/>
              </a:ext>
            </a:extLst>
          </p:cNvPr>
          <p:cNvPicPr>
            <a:picLocks noChangeAspect="1"/>
          </p:cNvPicPr>
          <p:nvPr/>
        </p:nvPicPr>
        <p:blipFill>
          <a:blip r:embed="rId2"/>
          <a:stretch>
            <a:fillRect/>
          </a:stretch>
        </p:blipFill>
        <p:spPr>
          <a:xfrm>
            <a:off x="2752725" y="666237"/>
            <a:ext cx="6267450" cy="3344302"/>
          </a:xfrm>
          <a:prstGeom prst="rect">
            <a:avLst/>
          </a:prstGeom>
        </p:spPr>
      </p:pic>
    </p:spTree>
    <p:extLst>
      <p:ext uri="{BB962C8B-B14F-4D97-AF65-F5344CB8AC3E}">
        <p14:creationId xmlns:p14="http://schemas.microsoft.com/office/powerpoint/2010/main" val="3655115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ymbol zastępczy tekstu 3">
            <a:extLst>
              <a:ext uri="{FF2B5EF4-FFF2-40B4-BE49-F238E27FC236}">
                <a16:creationId xmlns:a16="http://schemas.microsoft.com/office/drawing/2014/main" id="{4C24B05C-534A-4ECC-B394-446775B73E67}"/>
              </a:ext>
            </a:extLst>
          </p:cNvPr>
          <p:cNvSpPr>
            <a:spLocks noGrp="1"/>
          </p:cNvSpPr>
          <p:nvPr>
            <p:ph type="body" sz="half" idx="2"/>
          </p:nvPr>
        </p:nvSpPr>
        <p:spPr>
          <a:xfrm>
            <a:off x="457367" y="4898177"/>
            <a:ext cx="11153442" cy="1722048"/>
          </a:xfrm>
        </p:spPr>
        <p:txBody>
          <a:bodyPr>
            <a:normAutofit/>
          </a:bodyPr>
          <a:lstStyle/>
          <a:p>
            <a:r>
              <a:rPr lang="pl-PL" dirty="0"/>
              <a:t>Zarówno sklepienie jak i Sąd Ostateczny w Kaplicy Sykstyńskiej jest gigantycznym osiągnięciem. Można powiedzieć, że wielkość talentu Michała Anioła przytłoczyła wszystkie wielkie nazwiska XV wieku, o których wspomniałam Państwu na początku naszego spotkania. Dotąd, nie było osoby, która nie wyszłaby stąd poruszona. Mam nadzieję, że również na Państwu, Kaplica Sykstyńska zrobiła piorunujące wrażenie i nasze dzisiejsze spotkanie, na długo zostanie w pamięci każdej, obecnej tu osoby.</a:t>
            </a:r>
          </a:p>
          <a:p>
            <a:r>
              <a:rPr lang="pl-PL" dirty="0"/>
              <a:t>Dziękuję </a:t>
            </a:r>
          </a:p>
        </p:txBody>
      </p:sp>
      <p:pic>
        <p:nvPicPr>
          <p:cNvPr id="15" name="Obraz 15" descr="Obraz zawierający budynek, wewnątrz, siedzi, stół&#10;&#10;Opis wygenerowany przy bardzo wysokim poziomie pewności">
            <a:extLst>
              <a:ext uri="{FF2B5EF4-FFF2-40B4-BE49-F238E27FC236}">
                <a16:creationId xmlns:a16="http://schemas.microsoft.com/office/drawing/2014/main" id="{D9A57B83-3D7F-49C4-8135-45FF64137F65}"/>
              </a:ext>
            </a:extLst>
          </p:cNvPr>
          <p:cNvPicPr>
            <a:picLocks noGrp="1" noChangeAspect="1"/>
          </p:cNvPicPr>
          <p:nvPr>
            <p:ph type="pic" idx="1"/>
          </p:nvPr>
        </p:nvPicPr>
        <p:blipFill rotWithShape="1">
          <a:blip r:embed="rId2"/>
          <a:srcRect t="24265" b="24265"/>
          <a:stretch/>
        </p:blipFill>
        <p:spPr>
          <a:xfrm>
            <a:off x="457342" y="536575"/>
            <a:ext cx="11157509" cy="4356099"/>
          </a:xfrm>
        </p:spPr>
      </p:pic>
    </p:spTree>
    <p:extLst>
      <p:ext uri="{BB962C8B-B14F-4D97-AF65-F5344CB8AC3E}">
        <p14:creationId xmlns:p14="http://schemas.microsoft.com/office/powerpoint/2010/main" val="4202250616"/>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Century School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Panoramiczny</PresentationFormat>
  <Paragraphs>0</Paragraphs>
  <Slides>8</Slides>
  <Notes>0</Notes>
  <HiddenSlides>0</HiddenSlides>
  <MMClips>0</MMClips>
  <ScaleCrop>false</ScaleCrop>
  <HeadingPairs>
    <vt:vector size="4" baseType="variant">
      <vt:variant>
        <vt:lpstr>Motyw</vt:lpstr>
      </vt:variant>
      <vt:variant>
        <vt:i4>1</vt:i4>
      </vt:variant>
      <vt:variant>
        <vt:lpstr>Tytuły slajdów</vt:lpstr>
      </vt:variant>
      <vt:variant>
        <vt:i4>8</vt:i4>
      </vt:variant>
    </vt:vector>
  </HeadingPairs>
  <TitlesOfParts>
    <vt:vector size="9" baseType="lpstr">
      <vt:lpstr>DividendVTI</vt:lpstr>
      <vt:lpstr>Kaplica Sykstyńska</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
  <cp:lastModifiedBy/>
  <cp:revision>606</cp:revision>
  <dcterms:created xsi:type="dcterms:W3CDTF">2020-05-03T18:57:07Z</dcterms:created>
  <dcterms:modified xsi:type="dcterms:W3CDTF">2020-05-03T21:29:24Z</dcterms:modified>
</cp:coreProperties>
</file>