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59" r:id="rId10"/>
    <p:sldId id="260" r:id="rId11"/>
    <p:sldId id="261" r:id="rId12"/>
    <p:sldId id="262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00"/>
    <a:srgbClr val="F96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992436" y="1665674"/>
            <a:ext cx="7612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DELENIE A MIEŠANIE </a:t>
            </a:r>
            <a:r>
              <a:rPr lang="sk-SK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FARIEB</a:t>
            </a:r>
          </a:p>
          <a:p>
            <a:pPr algn="ctr"/>
            <a:r>
              <a:rPr lang="sk-SK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MAĽBA</a:t>
            </a:r>
            <a:endParaRPr lang="sk-SK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723569"/>
            <a:ext cx="2903224" cy="290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2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sp>
        <p:nvSpPr>
          <p:cNvPr id="2" name="Obdĺžnik 1"/>
          <p:cNvSpPr/>
          <p:nvPr/>
        </p:nvSpPr>
        <p:spPr>
          <a:xfrm>
            <a:off x="755576" y="1916832"/>
            <a:ext cx="78280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bg2">
                    <a:lumMod val="25000"/>
                  </a:schemeClr>
                </a:solidFill>
              </a:rPr>
              <a:t>Pastel </a:t>
            </a:r>
            <a:r>
              <a:rPr lang="sk-SK" sz="3200" b="1" dirty="0">
                <a:solidFill>
                  <a:schemeClr val="bg2">
                    <a:lumMod val="25000"/>
                  </a:schemeClr>
                </a:solidFill>
              </a:rPr>
              <a:t>zaraďujeme medzi maliarske techniky a v praxi nám tvorí prechod medzi kreslením a maľovaním. </a:t>
            </a:r>
            <a:endParaRPr lang="sk-SK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sk-SK" sz="3200" dirty="0" smtClean="0">
                <a:solidFill>
                  <a:srgbClr val="FF6600"/>
                </a:solidFill>
              </a:rPr>
              <a:t>Využíva </a:t>
            </a:r>
            <a:r>
              <a:rPr lang="sk-SK" sz="3200" dirty="0">
                <a:solidFill>
                  <a:srgbClr val="FF6600"/>
                </a:solidFill>
              </a:rPr>
              <a:t>sa ako kreslenie pastelovými ceruzkami</a:t>
            </a:r>
          </a:p>
          <a:p>
            <a:r>
              <a:rPr lang="sk-SK" sz="3200" b="1" dirty="0" smtClean="0">
                <a:solidFill>
                  <a:srgbClr val="FF7C80"/>
                </a:solidFill>
              </a:rPr>
              <a:t>Maľba </a:t>
            </a:r>
            <a:r>
              <a:rPr lang="sk-SK" sz="3200" b="1" dirty="0">
                <a:solidFill>
                  <a:srgbClr val="FF7C80"/>
                </a:solidFill>
              </a:rPr>
              <a:t>pastelom – </a:t>
            </a:r>
            <a:r>
              <a:rPr lang="sk-SK" sz="3200" b="1" dirty="0" smtClean="0">
                <a:solidFill>
                  <a:srgbClr val="FF7C80"/>
                </a:solidFill>
              </a:rPr>
              <a:t>voskovým alebo </a:t>
            </a:r>
            <a:r>
              <a:rPr lang="sk-SK" sz="3200" b="1" dirty="0">
                <a:solidFill>
                  <a:srgbClr val="FF7C80"/>
                </a:solidFill>
              </a:rPr>
              <a:t>suchým - kriedovým. </a:t>
            </a:r>
            <a:endParaRPr lang="sk-SK" sz="3200" b="1" dirty="0" smtClean="0">
              <a:solidFill>
                <a:srgbClr val="FF7C80"/>
              </a:solidFill>
            </a:endParaRPr>
          </a:p>
          <a:p>
            <a:r>
              <a:rPr lang="sk-SK" sz="3200" dirty="0" smtClean="0">
                <a:solidFill>
                  <a:srgbClr val="FF6600"/>
                </a:solidFill>
              </a:rPr>
              <a:t>Pri </a:t>
            </a:r>
            <a:r>
              <a:rPr lang="sk-SK" sz="3200" dirty="0">
                <a:solidFill>
                  <a:srgbClr val="FF6600"/>
                </a:solidFill>
              </a:rPr>
              <a:t>tejto technike vyplňujeme plochy, menej sa sústreďujeme na líniu</a:t>
            </a:r>
            <a:r>
              <a:rPr lang="sk-SK" sz="3200" dirty="0" smtClean="0">
                <a:solidFill>
                  <a:srgbClr val="FF6600"/>
                </a:solidFill>
              </a:rPr>
              <a:t>.</a:t>
            </a:r>
            <a:endParaRPr lang="sk-SK" sz="3200" dirty="0">
              <a:solidFill>
                <a:srgbClr val="FF6600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051720" y="783750"/>
            <a:ext cx="5487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Maľba pastelom </a:t>
            </a:r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929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sp>
        <p:nvSpPr>
          <p:cNvPr id="2" name="Obdĺžnik 1"/>
          <p:cNvSpPr/>
          <p:nvPr/>
        </p:nvSpPr>
        <p:spPr>
          <a:xfrm>
            <a:off x="755576" y="2030893"/>
            <a:ext cx="79746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sz="2800" b="1" dirty="0" smtClean="0">
                <a:latin typeface="Comic Sans MS" pitchFamily="66" charset="0"/>
              </a:rPr>
              <a:t>Voskovým </a:t>
            </a:r>
            <a:r>
              <a:rPr lang="sk-SK" sz="2800" b="1" dirty="0">
                <a:latin typeface="Comic Sans MS" pitchFamily="66" charset="0"/>
              </a:rPr>
              <a:t>pastelom </a:t>
            </a:r>
            <a:r>
              <a:rPr lang="sk-SK" sz="2800" dirty="0">
                <a:solidFill>
                  <a:srgbClr val="00B0F0"/>
                </a:solidFill>
                <a:latin typeface="Comic Sans MS" pitchFamily="66" charset="0"/>
              </a:rPr>
              <a:t>maľujeme na hladkú plochu, ktorú môžeme aj preškrabávať. </a:t>
            </a:r>
            <a:endParaRPr lang="sk-SK" sz="28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sk-SK" sz="2800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sk-SK" sz="2800" dirty="0" smtClean="0">
                <a:solidFill>
                  <a:srgbClr val="00B0F0"/>
                </a:solidFill>
                <a:latin typeface="Comic Sans MS" pitchFamily="66" charset="0"/>
              </a:rPr>
              <a:t>  </a:t>
            </a:r>
            <a:r>
              <a:rPr lang="sk-SK" sz="2800" dirty="0" smtClean="0">
                <a:latin typeface="Comic Sans MS" pitchFamily="66" charset="0"/>
              </a:rPr>
              <a:t>Má </a:t>
            </a:r>
            <a:r>
              <a:rPr lang="sk-SK" sz="2800" dirty="0">
                <a:latin typeface="Comic Sans MS" pitchFamily="66" charset="0"/>
              </a:rPr>
              <a:t>dobré vlastnosti, nemaže sa, má výraznú svietivosť a môže sa používať tak zmysle lineárnom, ako i plošnom. </a:t>
            </a:r>
            <a:endParaRPr lang="sk-SK" sz="2800" dirty="0" smtClean="0">
              <a:latin typeface="Comic Sans MS" pitchFamily="66" charset="0"/>
            </a:endParaRPr>
          </a:p>
          <a:p>
            <a:r>
              <a:rPr lang="sk-SK" sz="2800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sk-SK" sz="2800" dirty="0" smtClean="0">
                <a:solidFill>
                  <a:srgbClr val="00B0F0"/>
                </a:solidFill>
                <a:latin typeface="Comic Sans MS" pitchFamily="66" charset="0"/>
              </a:rPr>
              <a:t>  V</a:t>
            </a:r>
            <a:r>
              <a:rPr lang="sk-SK" sz="2800" dirty="0">
                <a:solidFill>
                  <a:srgbClr val="00B0F0"/>
                </a:solidFill>
                <a:latin typeface="Comic Sans MS" pitchFamily="66" charset="0"/>
              </a:rPr>
              <a:t> spojitosti s akvarelom, tušom, alebo lepom vzniklo veľa kombinovaných techník</a:t>
            </a:r>
            <a:r>
              <a:rPr lang="sk-SK" sz="2800" dirty="0" smtClean="0">
                <a:solidFill>
                  <a:srgbClr val="00B0F0"/>
                </a:solidFill>
                <a:latin typeface="Comic Sans MS" pitchFamily="66" charset="0"/>
              </a:rPr>
              <a:t>.</a:t>
            </a:r>
            <a:endParaRPr lang="sk-SK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8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sp>
        <p:nvSpPr>
          <p:cNvPr id="2" name="Obdĺžnik 1"/>
          <p:cNvSpPr/>
          <p:nvPr/>
        </p:nvSpPr>
        <p:spPr>
          <a:xfrm>
            <a:off x="411102" y="1628800"/>
            <a:ext cx="8910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sz="3600" dirty="0">
                <a:solidFill>
                  <a:srgbClr val="00B050"/>
                </a:solidFill>
                <a:latin typeface="Comic Sans MS" pitchFamily="66" charset="0"/>
              </a:rPr>
              <a:t>Suchý pastel je maliarskou technikou, ktorej farby sú krycie, má matný povrch a farba sa ľahko stiera. </a:t>
            </a:r>
            <a:endParaRPr lang="sk-SK" sz="36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k-SK" sz="3600" dirty="0" smtClean="0">
              <a:latin typeface="Comic Sans MS" pitchFamily="66" charset="0"/>
            </a:endParaRPr>
          </a:p>
          <a:p>
            <a:r>
              <a:rPr lang="sk-SK" sz="3600" dirty="0" smtClean="0">
                <a:latin typeface="Comic Sans MS" pitchFamily="66" charset="0"/>
              </a:rPr>
              <a:t>  </a:t>
            </a:r>
            <a:r>
              <a:rPr lang="sk-SK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Kriedovým </a:t>
            </a:r>
            <a:r>
              <a:rPr lang="sk-SK" sz="36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pastelom pracujeme zväčša </a:t>
            </a:r>
          </a:p>
          <a:p>
            <a:r>
              <a:rPr lang="sk-SK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 na </a:t>
            </a:r>
            <a:r>
              <a:rPr lang="sk-SK" sz="36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prírodný papier, výslednú prácu </a:t>
            </a:r>
            <a:r>
              <a:rPr lang="sk-SK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   fixujeme</a:t>
            </a:r>
            <a:r>
              <a:rPr lang="sk-SK" sz="36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.</a:t>
            </a:r>
            <a:endParaRPr lang="sk-SK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34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939759" y="1577117"/>
            <a:ext cx="76819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Naučili sme sa základné delenie </a:t>
            </a:r>
          </a:p>
          <a:p>
            <a:pPr algn="ctr"/>
            <a:r>
              <a:rPr lang="sk-SK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miešanie farieb a techniky maľby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4750"/>
            <a:ext cx="2480360" cy="2480360"/>
          </a:xfrm>
          <a:prstGeom prst="rect">
            <a:avLst/>
          </a:prstGeom>
        </p:spPr>
      </p:pic>
      <p:sp>
        <p:nvSpPr>
          <p:cNvPr id="2" name="Obdĺžnik 1"/>
          <p:cNvSpPr/>
          <p:nvPr/>
        </p:nvSpPr>
        <p:spPr>
          <a:xfrm>
            <a:off x="1398923" y="3645024"/>
            <a:ext cx="4270775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k-SK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ďakujem za pozornosť</a:t>
            </a:r>
          </a:p>
          <a:p>
            <a:pPr algn="ctr"/>
            <a:r>
              <a:rPr lang="sk-SK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a skúšajte a tvorte! </a:t>
            </a:r>
            <a:endParaRPr lang="sk-SK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265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336" y="1204926"/>
            <a:ext cx="6195392" cy="5642232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2331259" y="352603"/>
            <a:ext cx="4711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Farebný kruh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00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r="9954"/>
          <a:stretch/>
        </p:blipFill>
        <p:spPr>
          <a:xfrm>
            <a:off x="1028888" y="1196752"/>
            <a:ext cx="7272922" cy="4859139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4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48680"/>
            <a:ext cx="5832648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7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6276385" y="2387021"/>
            <a:ext cx="1944216" cy="1943369"/>
          </a:xfrm>
          <a:prstGeom prst="ellipse">
            <a:avLst/>
          </a:prstGeom>
          <a:solidFill>
            <a:srgbClr val="F96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vál 2"/>
          <p:cNvSpPr/>
          <p:nvPr/>
        </p:nvSpPr>
        <p:spPr>
          <a:xfrm>
            <a:off x="3347864" y="2981337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35236" y="2901506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Plus 5"/>
          <p:cNvSpPr/>
          <p:nvPr/>
        </p:nvSpPr>
        <p:spPr>
          <a:xfrm>
            <a:off x="2051720" y="3021646"/>
            <a:ext cx="792088" cy="79426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Rovná sa 6"/>
          <p:cNvSpPr/>
          <p:nvPr/>
        </p:nvSpPr>
        <p:spPr>
          <a:xfrm>
            <a:off x="4499992" y="2803739"/>
            <a:ext cx="1728192" cy="1278306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4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6276385" y="2387021"/>
            <a:ext cx="1944216" cy="194336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vál 2"/>
          <p:cNvSpPr/>
          <p:nvPr/>
        </p:nvSpPr>
        <p:spPr>
          <a:xfrm>
            <a:off x="3347864" y="2981337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35236" y="2901506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Plus 5"/>
          <p:cNvSpPr/>
          <p:nvPr/>
        </p:nvSpPr>
        <p:spPr>
          <a:xfrm>
            <a:off x="2051720" y="3021646"/>
            <a:ext cx="792088" cy="79426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Rovná sa 6"/>
          <p:cNvSpPr/>
          <p:nvPr/>
        </p:nvSpPr>
        <p:spPr>
          <a:xfrm>
            <a:off x="4499992" y="2803739"/>
            <a:ext cx="1728192" cy="1278306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55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6276385" y="2387021"/>
            <a:ext cx="1944216" cy="1943369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6600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3347864" y="2981337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674936" y="2961576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Plus 5"/>
          <p:cNvSpPr/>
          <p:nvPr/>
        </p:nvSpPr>
        <p:spPr>
          <a:xfrm>
            <a:off x="2051720" y="3021646"/>
            <a:ext cx="792088" cy="79426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Rovná sa 6"/>
          <p:cNvSpPr/>
          <p:nvPr/>
        </p:nvSpPr>
        <p:spPr>
          <a:xfrm>
            <a:off x="4499992" y="2803739"/>
            <a:ext cx="1728192" cy="1278306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88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sp>
        <p:nvSpPr>
          <p:cNvPr id="2" name="Ovál 1"/>
          <p:cNvSpPr/>
          <p:nvPr/>
        </p:nvSpPr>
        <p:spPr>
          <a:xfrm>
            <a:off x="6276385" y="2387021"/>
            <a:ext cx="1944216" cy="19433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vál 2"/>
          <p:cNvSpPr/>
          <p:nvPr/>
        </p:nvSpPr>
        <p:spPr>
          <a:xfrm>
            <a:off x="3347864" y="2981337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35236" y="2901506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Plus 5"/>
          <p:cNvSpPr/>
          <p:nvPr/>
        </p:nvSpPr>
        <p:spPr>
          <a:xfrm>
            <a:off x="2051720" y="3021646"/>
            <a:ext cx="792088" cy="79426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Rovná sa 6"/>
          <p:cNvSpPr/>
          <p:nvPr/>
        </p:nvSpPr>
        <p:spPr>
          <a:xfrm>
            <a:off x="4499992" y="2803739"/>
            <a:ext cx="1728192" cy="1278306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2681"/>
            <a:ext cx="1193800" cy="1193800"/>
          </a:xfrm>
          <a:prstGeom prst="rect">
            <a:avLst/>
          </a:prstGeom>
        </p:spPr>
      </p:pic>
      <p:sp>
        <p:nvSpPr>
          <p:cNvPr id="2" name="Obdĺžnik 1"/>
          <p:cNvSpPr/>
          <p:nvPr/>
        </p:nvSpPr>
        <p:spPr>
          <a:xfrm>
            <a:off x="1331640" y="2348879"/>
            <a:ext cx="73959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rozvíja </a:t>
            </a:r>
            <a:r>
              <a:rPr lang="sk-SK" sz="3600" b="1" dirty="0">
                <a:solidFill>
                  <a:srgbClr val="FF0000"/>
                </a:solidFill>
              </a:rPr>
              <a:t>a kultivuje farebné </a:t>
            </a:r>
            <a:r>
              <a:rPr lang="sk-SK" sz="3600" b="1" dirty="0" smtClean="0">
                <a:solidFill>
                  <a:srgbClr val="FF0000"/>
                </a:solidFill>
              </a:rPr>
              <a:t>cítenie </a:t>
            </a:r>
          </a:p>
          <a:p>
            <a:endParaRPr lang="sk-SK" sz="3600" b="1" dirty="0" smtClean="0">
              <a:solidFill>
                <a:srgbClr val="FF0000"/>
              </a:solidFill>
            </a:endParaRPr>
          </a:p>
          <a:p>
            <a:r>
              <a:rPr lang="sk-SK" sz="3600" b="1" dirty="0" smtClean="0">
                <a:solidFill>
                  <a:srgbClr val="FF0000"/>
                </a:solidFill>
              </a:rPr>
              <a:t>Na </a:t>
            </a:r>
            <a:r>
              <a:rPr lang="sk-SK" sz="3600" b="1" dirty="0">
                <a:solidFill>
                  <a:srgbClr val="FF0000"/>
                </a:solidFill>
              </a:rPr>
              <a:t>maľovanie používame </a:t>
            </a:r>
            <a:r>
              <a:rPr lang="sk-SK" sz="3600" b="1" dirty="0">
                <a:solidFill>
                  <a:srgbClr val="00B050"/>
                </a:solidFill>
              </a:rPr>
              <a:t>suchý materiál /pastel/, </a:t>
            </a:r>
            <a:endParaRPr lang="sk-SK" sz="3600" b="1" dirty="0" smtClean="0">
              <a:solidFill>
                <a:srgbClr val="00B050"/>
              </a:solidFill>
            </a:endParaRPr>
          </a:p>
          <a:p>
            <a:r>
              <a:rPr lang="sk-SK" sz="3600" b="1" dirty="0" smtClean="0">
                <a:solidFill>
                  <a:srgbClr val="FF0000"/>
                </a:solidFill>
              </a:rPr>
              <a:t>alebo </a:t>
            </a:r>
            <a:r>
              <a:rPr lang="sk-SK" sz="3600" b="1" dirty="0">
                <a:solidFill>
                  <a:srgbClr val="92D050"/>
                </a:solidFill>
              </a:rPr>
              <a:t>mokrý materiál / vodové, </a:t>
            </a:r>
            <a:r>
              <a:rPr lang="sk-SK" sz="3600" b="1" dirty="0" err="1">
                <a:solidFill>
                  <a:srgbClr val="92D050"/>
                </a:solidFill>
              </a:rPr>
              <a:t>polokrycie</a:t>
            </a:r>
            <a:r>
              <a:rPr lang="sk-SK" sz="3600" b="1" dirty="0">
                <a:solidFill>
                  <a:srgbClr val="92D050"/>
                </a:solidFill>
              </a:rPr>
              <a:t> a krycie farby/ .</a:t>
            </a:r>
          </a:p>
          <a:p>
            <a:r>
              <a:rPr lang="sk-SK" dirty="0"/>
              <a:t>    </a:t>
            </a:r>
          </a:p>
        </p:txBody>
      </p:sp>
      <p:sp>
        <p:nvSpPr>
          <p:cNvPr id="3" name="Obdĺžnik 2"/>
          <p:cNvSpPr/>
          <p:nvPr/>
        </p:nvSpPr>
        <p:spPr>
          <a:xfrm>
            <a:off x="3635896" y="837747"/>
            <a:ext cx="23419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MAĽBA</a:t>
            </a:r>
          </a:p>
        </p:txBody>
      </p:sp>
    </p:spTree>
    <p:extLst>
      <p:ext uri="{BB962C8B-B14F-4D97-AF65-F5344CB8AC3E}">
        <p14:creationId xmlns:p14="http://schemas.microsoft.com/office/powerpoint/2010/main" val="354433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85</Words>
  <Application>Microsoft Office PowerPoint</Application>
  <PresentationFormat>Prezentácia na obrazovke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Veronika</dc:creator>
  <cp:lastModifiedBy>Daniel</cp:lastModifiedBy>
  <cp:revision>9</cp:revision>
  <dcterms:created xsi:type="dcterms:W3CDTF">2020-12-10T08:31:49Z</dcterms:created>
  <dcterms:modified xsi:type="dcterms:W3CDTF">2020-12-11T09:16:15Z</dcterms:modified>
</cp:coreProperties>
</file>